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6" r:id="rId7"/>
    <p:sldId id="265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4891" cy="1117687"/>
          </a:xfrm>
        </p:spPr>
        <p:txBody>
          <a:bodyPr/>
          <a:lstStyle/>
          <a:p>
            <a:pPr algn="ctr"/>
            <a:r>
              <a:rPr lang="en-US" sz="4500" dirty="0">
                <a:latin typeface="Comic Sans MS" panose="030F0702030302020204" pitchFamily="66" charset="0"/>
              </a:rPr>
              <a:t>Animal Features &amp; Adaptations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86" y="4435716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Federation Habitat Lab 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8FFB2F-5167-4816-9484-EC15C5EAC402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00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00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00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01C4B-4754-4BF2-80EA-779C2482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a tiny ant stay alive when everything is so much bigger?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826416" y="6086070"/>
            <a:ext cx="102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but it has to come out to search for food.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547F7-9F11-497F-B0F9-864962B1D392}"/>
              </a:ext>
            </a:extLst>
          </p:cNvPr>
          <p:cNvSpPr txBox="1"/>
          <p:nvPr/>
        </p:nvSpPr>
        <p:spPr>
          <a:xfrm>
            <a:off x="1310326" y="2092751"/>
            <a:ext cx="7286919" cy="34784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CCCBD-B300-4ED7-B627-3895F7BDF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93306" y="4327190"/>
            <a:ext cx="1093510" cy="1093510"/>
          </a:xfrm>
          <a:prstGeom prst="rect">
            <a:avLst/>
          </a:prstGeom>
        </p:spPr>
      </p:pic>
      <p:pic>
        <p:nvPicPr>
          <p:cNvPr id="8" name="Picture 2" descr="Image result for clipart of child walking">
            <a:extLst>
              <a:ext uri="{FF2B5EF4-FFF2-40B4-BE49-F238E27FC236}">
                <a16:creationId xmlns:a16="http://schemas.microsoft.com/office/drawing/2014/main" id="{400D2BE2-4717-4F3F-9726-3E822574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0009" y="2151049"/>
            <a:ext cx="4237073" cy="291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part of ants inside anthill colony">
            <a:extLst>
              <a:ext uri="{FF2B5EF4-FFF2-40B4-BE49-F238E27FC236}">
                <a16:creationId xmlns:a16="http://schemas.microsoft.com/office/drawing/2014/main" id="{D8CD3A75-208C-406C-820B-CEC15A3E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6816" y="2092751"/>
            <a:ext cx="2572792" cy="23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2492972" y="5567073"/>
            <a:ext cx="644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It can hide in its anthill,</a:t>
            </a:r>
          </a:p>
        </p:txBody>
      </p:sp>
    </p:spTree>
    <p:extLst>
      <p:ext uri="{BB962C8B-B14F-4D97-AF65-F5344CB8AC3E}">
        <p14:creationId xmlns:p14="http://schemas.microsoft.com/office/powerpoint/2010/main" val="3196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does the ant’s size help it survive?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0B94C-6BD0-4968-B7F2-DBB98657A751}"/>
              </a:ext>
            </a:extLst>
          </p:cNvPr>
          <p:cNvSpPr txBox="1"/>
          <p:nvPr/>
        </p:nvSpPr>
        <p:spPr>
          <a:xfrm>
            <a:off x="2176020" y="5150268"/>
            <a:ext cx="7839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It can hide easily from predators,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and duck into small spaces.</a:t>
            </a:r>
          </a:p>
        </p:txBody>
      </p:sp>
      <p:pic>
        <p:nvPicPr>
          <p:cNvPr id="4" name="Picture 6" descr="Related image">
            <a:extLst>
              <a:ext uri="{FF2B5EF4-FFF2-40B4-BE49-F238E27FC236}">
                <a16:creationId xmlns:a16="http://schemas.microsoft.com/office/drawing/2014/main" id="{D08EEAC6-96B4-4FAC-92BD-68306F0D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93" y="1985372"/>
            <a:ext cx="6104642" cy="32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clipart of crow pecking ground">
            <a:extLst>
              <a:ext uri="{FF2B5EF4-FFF2-40B4-BE49-F238E27FC236}">
                <a16:creationId xmlns:a16="http://schemas.microsoft.com/office/drawing/2014/main" id="{36B62639-37CA-41CF-A8A8-670E41DA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80" y="2257831"/>
            <a:ext cx="2265741" cy="15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6EA4B326-9BDA-48B3-8652-4B0676162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079" r="1"/>
          <a:stretch/>
        </p:blipFill>
        <p:spPr bwMode="auto">
          <a:xfrm>
            <a:off x="1523306" y="3429000"/>
            <a:ext cx="2213876" cy="15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4E39966-58CE-46C0-8813-45C0D1CB65D2}"/>
              </a:ext>
            </a:extLst>
          </p:cNvPr>
          <p:cNvGrpSpPr/>
          <p:nvPr/>
        </p:nvGrpSpPr>
        <p:grpSpPr>
          <a:xfrm>
            <a:off x="828009" y="2412114"/>
            <a:ext cx="2108831" cy="1397475"/>
            <a:chOff x="828009" y="2412114"/>
            <a:chExt cx="2108831" cy="139747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16228D41-8FFE-4F81-BC7D-2DC25155259A}"/>
                </a:ext>
              </a:extLst>
            </p:cNvPr>
            <p:cNvSpPr/>
            <p:nvPr/>
          </p:nvSpPr>
          <p:spPr>
            <a:xfrm>
              <a:off x="828009" y="2412114"/>
              <a:ext cx="1968611" cy="1259031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46FF5C-A7F6-4F72-9FB9-17777A568907}"/>
                </a:ext>
              </a:extLst>
            </p:cNvPr>
            <p:cNvSpPr txBox="1"/>
            <p:nvPr/>
          </p:nvSpPr>
          <p:spPr>
            <a:xfrm>
              <a:off x="1212315" y="2680214"/>
              <a:ext cx="12646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You can’t see us!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60F085-0A6B-4B43-97FE-EF61CDD1736C}"/>
                </a:ext>
              </a:extLst>
            </p:cNvPr>
            <p:cNvSpPr/>
            <p:nvPr/>
          </p:nvSpPr>
          <p:spPr>
            <a:xfrm>
              <a:off x="2668737" y="3598015"/>
              <a:ext cx="113122" cy="65987"/>
            </a:xfrm>
            <a:prstGeom prst="ellipse">
              <a:avLst/>
            </a:prstGeom>
            <a:solidFill>
              <a:schemeClr val="tx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B3F923-DD99-4F65-A636-F88FC22B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6620" y="3712045"/>
              <a:ext cx="140220" cy="9754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4C8F356-8701-45B6-894B-C48A2BF8516B}"/>
                </a:ext>
              </a:extLst>
            </p:cNvPr>
            <p:cNvSpPr/>
            <p:nvPr/>
          </p:nvSpPr>
          <p:spPr>
            <a:xfrm>
              <a:off x="2463537" y="3496629"/>
              <a:ext cx="113122" cy="65987"/>
            </a:xfrm>
            <a:prstGeom prst="ellipse">
              <a:avLst/>
            </a:prstGeom>
            <a:solidFill>
              <a:schemeClr val="tx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c 18">
            <a:extLst>
              <a:ext uri="{FF2B5EF4-FFF2-40B4-BE49-F238E27FC236}">
                <a16:creationId xmlns:a16="http://schemas.microsoft.com/office/drawing/2014/main" id="{0022CAFD-9EB0-4F56-8AB4-C2A3B61780E5}"/>
              </a:ext>
            </a:extLst>
          </p:cNvPr>
          <p:cNvSpPr/>
          <p:nvPr/>
        </p:nvSpPr>
        <p:spPr>
          <a:xfrm>
            <a:off x="1080940" y="5590095"/>
            <a:ext cx="131375" cy="10369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74FF8-1B44-4AA2-AD70-C141702873FB}"/>
              </a:ext>
            </a:extLst>
          </p:cNvPr>
          <p:cNvGrpSpPr/>
          <p:nvPr/>
        </p:nvGrpSpPr>
        <p:grpSpPr>
          <a:xfrm>
            <a:off x="5363727" y="4248965"/>
            <a:ext cx="247047" cy="516996"/>
            <a:chOff x="373704" y="4487159"/>
            <a:chExt cx="247047" cy="51699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56FE03-705E-40E3-9640-21186E553BEB}"/>
                </a:ext>
              </a:extLst>
            </p:cNvPr>
            <p:cNvSpPr/>
            <p:nvPr/>
          </p:nvSpPr>
          <p:spPr>
            <a:xfrm>
              <a:off x="449329" y="4843900"/>
              <a:ext cx="98011" cy="1602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68C0090-2AA9-4609-B9FC-3F592ED68D5A}"/>
                </a:ext>
              </a:extLst>
            </p:cNvPr>
            <p:cNvSpPr/>
            <p:nvPr/>
          </p:nvSpPr>
          <p:spPr>
            <a:xfrm rot="11708547">
              <a:off x="575032" y="4487159"/>
              <a:ext cx="45719" cy="408254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A49CFB85-1B84-4E94-80DF-351E3CD90A12}"/>
                </a:ext>
              </a:extLst>
            </p:cNvPr>
            <p:cNvSpPr/>
            <p:nvPr/>
          </p:nvSpPr>
          <p:spPr>
            <a:xfrm rot="9645803" flipH="1">
              <a:off x="373704" y="4489908"/>
              <a:ext cx="45719" cy="408254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0470F1-3AA3-4A4F-B878-E70E055A4424}"/>
              </a:ext>
            </a:extLst>
          </p:cNvPr>
          <p:cNvCxnSpPr>
            <a:cxnSpLocks/>
          </p:cNvCxnSpPr>
          <p:nvPr/>
        </p:nvCxnSpPr>
        <p:spPr>
          <a:xfrm>
            <a:off x="3614393" y="4010329"/>
            <a:ext cx="1683356" cy="64577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9BF2BF-303A-4F2F-BBA7-97F368189F4C}"/>
              </a:ext>
            </a:extLst>
          </p:cNvPr>
          <p:cNvGrpSpPr/>
          <p:nvPr/>
        </p:nvGrpSpPr>
        <p:grpSpPr>
          <a:xfrm>
            <a:off x="8587819" y="1957807"/>
            <a:ext cx="3556823" cy="1756711"/>
            <a:chOff x="8587819" y="1957807"/>
            <a:chExt cx="3556823" cy="1756711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BFF3ABC8-9FF8-4B86-900D-E0A36E3F6CB1}"/>
                </a:ext>
              </a:extLst>
            </p:cNvPr>
            <p:cNvSpPr/>
            <p:nvPr/>
          </p:nvSpPr>
          <p:spPr>
            <a:xfrm rot="20969859" flipH="1">
              <a:off x="9563488" y="1957807"/>
              <a:ext cx="2581154" cy="1756711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C875EC-13E3-4C87-A710-71970CEB3E7C}"/>
                </a:ext>
              </a:extLst>
            </p:cNvPr>
            <p:cNvSpPr txBox="1"/>
            <p:nvPr/>
          </p:nvSpPr>
          <p:spPr>
            <a:xfrm>
              <a:off x="9766055" y="2328331"/>
              <a:ext cx="21760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 am a predator.  I eat other animals.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6AA4E1-0441-4E50-90A2-00715C4F2617}"/>
                </a:ext>
              </a:extLst>
            </p:cNvPr>
            <p:cNvSpPr/>
            <p:nvPr/>
          </p:nvSpPr>
          <p:spPr>
            <a:xfrm>
              <a:off x="8587819" y="2498103"/>
              <a:ext cx="122548" cy="94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F71E04-0828-448F-A1E4-ACF4753572D8}"/>
                </a:ext>
              </a:extLst>
            </p:cNvPr>
            <p:cNvSpPr/>
            <p:nvPr/>
          </p:nvSpPr>
          <p:spPr>
            <a:xfrm>
              <a:off x="8855697" y="2421388"/>
              <a:ext cx="182880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7DBCE7-1FA3-416A-AB9A-52B146E149D1}"/>
                </a:ext>
              </a:extLst>
            </p:cNvPr>
            <p:cNvSpPr/>
            <p:nvPr/>
          </p:nvSpPr>
          <p:spPr>
            <a:xfrm>
              <a:off x="9216045" y="2389331"/>
              <a:ext cx="27432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0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is an ant’s body different than ours?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6338397" y="2697258"/>
            <a:ext cx="1478676" cy="28623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7967370" y="2697258"/>
            <a:ext cx="3646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bodies have hair &amp; soft skin.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FB7DA-B347-485C-B554-A8DE6D08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956" y="2697258"/>
            <a:ext cx="1992649" cy="28623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459126" y="2697258"/>
            <a:ext cx="34592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 ant’s body has a hard exoskeleton for support and protection.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5D1FC6-10E1-4D89-83EB-1453C8BAF9C3}"/>
              </a:ext>
            </a:extLst>
          </p:cNvPr>
          <p:cNvSpPr txBox="1"/>
          <p:nvPr/>
        </p:nvSpPr>
        <p:spPr>
          <a:xfrm>
            <a:off x="6966408" y="6330099"/>
            <a:ext cx="511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is an ant’s body different than ours?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10246935" y="2267724"/>
            <a:ext cx="1681600" cy="32551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5674935" y="2613484"/>
            <a:ext cx="4717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bodies have: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2 arms &amp; 2 hands to reach out to touch,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 mouth to taste &amp;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 nose to smell.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397826" y="4360329"/>
            <a:ext cx="4827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An ant has 2 antennae on its head that reach out to touch, taste, and smell everything.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B3CA16-E3B2-481C-A932-6260052DAB72}"/>
              </a:ext>
            </a:extLst>
          </p:cNvPr>
          <p:cNvSpPr txBox="1"/>
          <p:nvPr/>
        </p:nvSpPr>
        <p:spPr>
          <a:xfrm>
            <a:off x="6966408" y="6330099"/>
            <a:ext cx="511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5124" name="Picture 4" descr="Image result for clipart of black ant antennae">
            <a:extLst>
              <a:ext uri="{FF2B5EF4-FFF2-40B4-BE49-F238E27FC236}">
                <a16:creationId xmlns:a16="http://schemas.microsoft.com/office/drawing/2014/main" id="{7A912523-4771-4101-A837-5989014B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7" y="2414381"/>
            <a:ext cx="3575277" cy="17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is an ant’s body different than ours?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5848401" y="2295167"/>
            <a:ext cx="1928711" cy="3733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8143708" y="2685559"/>
            <a:ext cx="3576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bodies have 2 arms and 2 hands to hold and carry things, and we have teeth for biting.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669676" y="4821811"/>
            <a:ext cx="4812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 ant’s body has mandibles for holding and carrying things, biting, and digging.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3E8FC-6F28-449E-A3C6-9CC8936D728E}"/>
              </a:ext>
            </a:extLst>
          </p:cNvPr>
          <p:cNvSpPr txBox="1"/>
          <p:nvPr/>
        </p:nvSpPr>
        <p:spPr>
          <a:xfrm>
            <a:off x="6966408" y="6330099"/>
            <a:ext cx="511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3076" name="Picture 4" descr="Image result for clipart of black ant antennae">
            <a:extLst>
              <a:ext uri="{FF2B5EF4-FFF2-40B4-BE49-F238E27FC236}">
                <a16:creationId xmlns:a16="http://schemas.microsoft.com/office/drawing/2014/main" id="{84BFA53E-0D88-4A53-83E7-80309512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57" y="2308066"/>
            <a:ext cx="3154216" cy="23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C54A4A-2B0F-4CC4-9878-CDDDA3C2BA62}"/>
              </a:ext>
            </a:extLst>
          </p:cNvPr>
          <p:cNvSpPr txBox="1"/>
          <p:nvPr/>
        </p:nvSpPr>
        <p:spPr>
          <a:xfrm>
            <a:off x="351922" y="3721479"/>
            <a:ext cx="164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mandibles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94C5AD-54A5-4545-B579-B4CB6F0990CD}"/>
              </a:ext>
            </a:extLst>
          </p:cNvPr>
          <p:cNvCxnSpPr/>
          <p:nvPr/>
        </p:nvCxnSpPr>
        <p:spPr>
          <a:xfrm flipV="1">
            <a:off x="1863357" y="3808944"/>
            <a:ext cx="417968" cy="1558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2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is an ant’s body different than ours?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6096000" y="2646772"/>
            <a:ext cx="1515560" cy="29337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7844821" y="2343916"/>
            <a:ext cx="41394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Humans have 2 eyes that have 1 camera-like lens that allows us to see in great detail, but we cannot see things next to us without moving our heads left or right.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490195" y="3990997"/>
            <a:ext cx="5184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 ant has 2 compound eyes that contain hundreds of camera-like lenses that help detect movement on both sides of the ant without it having to turn its head.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D94DE5-F22C-4C06-A8FE-2FE611BA1696}"/>
              </a:ext>
            </a:extLst>
          </p:cNvPr>
          <p:cNvSpPr txBox="1"/>
          <p:nvPr/>
        </p:nvSpPr>
        <p:spPr>
          <a:xfrm>
            <a:off x="6966408" y="6330099"/>
            <a:ext cx="511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4098" name="Picture 2" descr="Image result for clipart of black worker ants compound eye">
            <a:extLst>
              <a:ext uri="{FF2B5EF4-FFF2-40B4-BE49-F238E27FC236}">
                <a16:creationId xmlns:a16="http://schemas.microsoft.com/office/drawing/2014/main" id="{590F59AC-29FD-4685-B4FD-44F24AB2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7" y="2126922"/>
            <a:ext cx="3720544" cy="17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4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48" y="527901"/>
            <a:ext cx="7814821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special about an ant’s body that helps it survive?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90965" y="2036190"/>
            <a:ext cx="11417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The neck joint of a common American field ant can withstand pressures up to 5,000 times greater than its own body weight,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59935-6F77-4E2A-A3F5-FC49F7DD3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5" r="10412" b="7143"/>
          <a:stretch/>
        </p:blipFill>
        <p:spPr>
          <a:xfrm flipH="1">
            <a:off x="5401559" y="3340825"/>
            <a:ext cx="4985184" cy="3264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2D45D-5FA9-4AB1-ACE7-31844B6390FF}"/>
              </a:ext>
            </a:extLst>
          </p:cNvPr>
          <p:cNvSpPr txBox="1"/>
          <p:nvPr/>
        </p:nvSpPr>
        <p:spPr>
          <a:xfrm>
            <a:off x="65988" y="5948313"/>
            <a:ext cx="429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omic Sans MS" panose="030F0702030302020204" pitchFamily="66" charset="0"/>
              </a:rPr>
              <a:t>https://entomologytoday.org/2014/02/11/ants-can-lift-up-to-5000-times-their-own-body-weight-new-study-suggests/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8C18D-BB98-4A4F-BE6D-E768FC335C34}"/>
              </a:ext>
            </a:extLst>
          </p:cNvPr>
          <p:cNvSpPr txBox="1"/>
          <p:nvPr/>
        </p:nvSpPr>
        <p:spPr>
          <a:xfrm>
            <a:off x="490965" y="3724528"/>
            <a:ext cx="4806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 it can carry food back to its colony in the anthill. </a:t>
            </a:r>
          </a:p>
        </p:txBody>
      </p:sp>
    </p:spTree>
    <p:extLst>
      <p:ext uri="{BB962C8B-B14F-4D97-AF65-F5344CB8AC3E}">
        <p14:creationId xmlns:p14="http://schemas.microsoft.com/office/powerpoint/2010/main" val="3491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" y="527901"/>
            <a:ext cx="10323922" cy="1508289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What other types of animals could we find in our outdoor classroom? How do their bodies help them live?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7308561" y="4258828"/>
            <a:ext cx="3753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Turtle’s Hard Shell: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protection from predators &amp; camouflage</a:t>
            </a:r>
          </a:p>
        </p:txBody>
      </p:sp>
      <p:pic>
        <p:nvPicPr>
          <p:cNvPr id="6152" name="Picture 8" descr="Image result for clipart of eastern box turtle">
            <a:extLst>
              <a:ext uri="{FF2B5EF4-FFF2-40B4-BE49-F238E27FC236}">
                <a16:creationId xmlns:a16="http://schemas.microsoft.com/office/drawing/2014/main" id="{68F52B90-CC3F-4096-8A52-19BADC704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r="15178" b="8039"/>
          <a:stretch/>
        </p:blipFill>
        <p:spPr bwMode="auto">
          <a:xfrm flipH="1">
            <a:off x="7777496" y="2252677"/>
            <a:ext cx="2815570" cy="19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7A187-1CFD-49F8-BE19-D540C7345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2" t="25980" r="36276" b="6666"/>
          <a:stretch/>
        </p:blipFill>
        <p:spPr>
          <a:xfrm>
            <a:off x="10317637" y="5197762"/>
            <a:ext cx="1698235" cy="1432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E7BE4C-16BE-4549-8863-BFDB41620D9B}"/>
              </a:ext>
            </a:extLst>
          </p:cNvPr>
          <p:cNvSpPr txBox="1"/>
          <p:nvPr/>
        </p:nvSpPr>
        <p:spPr>
          <a:xfrm>
            <a:off x="3985966" y="4945104"/>
            <a:ext cx="304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Bird’s Feathers: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able to fly away from predators</a:t>
            </a:r>
          </a:p>
        </p:txBody>
      </p:sp>
      <p:pic>
        <p:nvPicPr>
          <p:cNvPr id="6154" name="Picture 10" descr="Image result for photo of blue jay">
            <a:extLst>
              <a:ext uri="{FF2B5EF4-FFF2-40B4-BE49-F238E27FC236}">
                <a16:creationId xmlns:a16="http://schemas.microsoft.com/office/drawing/2014/main" id="{8459C67B-92F0-421F-9C24-4B9C59ED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58" y="2909124"/>
            <a:ext cx="2402874" cy="19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photo of native bumblebee">
            <a:extLst>
              <a:ext uri="{FF2B5EF4-FFF2-40B4-BE49-F238E27FC236}">
                <a16:creationId xmlns:a16="http://schemas.microsoft.com/office/drawing/2014/main" id="{E0C0EEF0-7188-4C93-859A-FB99A44A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6" y="2252677"/>
            <a:ext cx="2886829" cy="19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283A8-2C22-48FB-ADB8-8B8BD4553336}"/>
              </a:ext>
            </a:extLst>
          </p:cNvPr>
          <p:cNvSpPr txBox="1"/>
          <p:nvPr/>
        </p:nvSpPr>
        <p:spPr>
          <a:xfrm>
            <a:off x="592973" y="4289821"/>
            <a:ext cx="2953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Bee’s Tongue: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long tube to suck out nectar from flowers</a:t>
            </a:r>
          </a:p>
        </p:txBody>
      </p:sp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4714</TotalTime>
  <Words>478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Comic Sans MS</vt:lpstr>
      <vt:lpstr>Trebuchet MS</vt:lpstr>
      <vt:lpstr>Berlin</vt:lpstr>
      <vt:lpstr>Animal Features &amp; Adaptations</vt:lpstr>
      <vt:lpstr>How does a tiny ant stay alive when everything is so much bigger?</vt:lpstr>
      <vt:lpstr>How does the ant’s size help it survive?</vt:lpstr>
      <vt:lpstr>How is an ant’s body different than ours? </vt:lpstr>
      <vt:lpstr>How is an ant’s body different than ours? </vt:lpstr>
      <vt:lpstr>How is an ant’s body different than ours? </vt:lpstr>
      <vt:lpstr>How is an ant’s body different than ours? </vt:lpstr>
      <vt:lpstr>What is special about an ant’s body that helps it survive? </vt:lpstr>
      <vt:lpstr>What other types of animals could we find in our outdoor classroom? How do their bodies help them live?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Madeline Shrode</cp:lastModifiedBy>
  <cp:revision>55</cp:revision>
  <dcterms:created xsi:type="dcterms:W3CDTF">2018-06-22T20:13:25Z</dcterms:created>
  <dcterms:modified xsi:type="dcterms:W3CDTF">2025-08-25T02:24:12Z</dcterms:modified>
</cp:coreProperties>
</file>