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8" r:id="rId3"/>
    <p:sldId id="283" r:id="rId4"/>
    <p:sldId id="268" r:id="rId5"/>
    <p:sldId id="264" r:id="rId6"/>
    <p:sldId id="261" r:id="rId7"/>
    <p:sldId id="267" r:id="rId8"/>
    <p:sldId id="274" r:id="rId9"/>
    <p:sldId id="262" r:id="rId10"/>
    <p:sldId id="281" r:id="rId11"/>
    <p:sldId id="270" r:id="rId12"/>
    <p:sldId id="269" r:id="rId13"/>
    <p:sldId id="272" r:id="rId14"/>
    <p:sldId id="282" r:id="rId15"/>
    <p:sldId id="275" r:id="rId16"/>
    <p:sldId id="277" r:id="rId17"/>
    <p:sldId id="276" r:id="rId18"/>
    <p:sldId id="27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smtClean="0"/>
              <a:t>8/24/2025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984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5518A9-B687-4302-9395-2322403C6656}" type="datetimeFigureOut">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382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99A684-0CB7-41E9-A4DF-5D1C2CA5BF6F}" type="datetimeFigureOut">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6338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DD7C35-9E19-4518-A4B2-3B09CD8CC756}" type="datetimeFigureOut">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937112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96DA8-8897-4DDF-BFB6-5D83863C837A}" type="datetimeFigureOut">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8022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CBBA708-C5F0-412D-90E2-1919F0D196AE}" type="datetimeFigureOut">
              <a:rPr lang="en-US" smtClean="0"/>
              <a:t>8/24/2025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8026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9C8F8FA-EF43-4642-9368-3F4E33039BD9}" type="datetimeFigureOut">
              <a:rPr lang="en-US" smtClean="0"/>
              <a:t>8/24/2025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4749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t>8/24/2025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2738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smtClean="0"/>
              <a:t>8/24/2025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02806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t>8/24/2025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0602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B9C5D3-0140-4E75-8D7F-C0623D06DFD7}" type="datetimeFigureOut">
              <a:rPr lang="en-US" smtClean="0"/>
              <a:t>8/24/2025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247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0494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8/24/2025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923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t>8/24/2025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785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smtClean="0"/>
              <a:t>8/24/2025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74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AE0757-B101-4811-9189-10EB2F458E2D}" type="datetimeFigureOut">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3828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BDC078-589F-40E3-816C-EE21D62B5BBA}" type="datetimeFigureOut">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7359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000">
              <a:srgbClr val="C87D04"/>
            </a:gs>
            <a:gs pos="0">
              <a:srgbClr val="9A4708"/>
            </a:gs>
            <a:gs pos="100000">
              <a:srgbClr val="FFBC00"/>
            </a:gs>
          </a:gsLst>
          <a:lin ang="10800000" scaled="1"/>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smtClean="0"/>
              <a:t>8/24/2025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6408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s://www.allaboutbirds.org/" TargetMode="Externa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047D-DE77-49B2-BDE3-4C787F6DE4B1}"/>
              </a:ext>
            </a:extLst>
          </p:cNvPr>
          <p:cNvSpPr>
            <a:spLocks noGrp="1"/>
          </p:cNvSpPr>
          <p:nvPr>
            <p:ph type="ctrTitle"/>
          </p:nvPr>
        </p:nvSpPr>
        <p:spPr>
          <a:xfrm>
            <a:off x="0" y="2733709"/>
            <a:ext cx="8961120" cy="1117687"/>
          </a:xfrm>
        </p:spPr>
        <p:txBody>
          <a:bodyPr/>
          <a:lstStyle/>
          <a:p>
            <a:pPr algn="ctr"/>
            <a:r>
              <a:rPr lang="en-US" sz="4800" dirty="0">
                <a:latin typeface="Comic Sans MS" panose="030F0702030302020204" pitchFamily="66" charset="0"/>
              </a:rPr>
              <a:t>Birds &amp; Their Adaptations</a:t>
            </a:r>
          </a:p>
        </p:txBody>
      </p:sp>
      <p:sp>
        <p:nvSpPr>
          <p:cNvPr id="3" name="Subtitle 2">
            <a:extLst>
              <a:ext uri="{FF2B5EF4-FFF2-40B4-BE49-F238E27FC236}">
                <a16:creationId xmlns:a16="http://schemas.microsoft.com/office/drawing/2014/main" id="{F1E7A6B8-C139-4184-BC61-DB0473EEBAA2}"/>
              </a:ext>
            </a:extLst>
          </p:cNvPr>
          <p:cNvSpPr>
            <a:spLocks noGrp="1"/>
          </p:cNvSpPr>
          <p:nvPr>
            <p:ph type="subTitle" idx="1"/>
          </p:nvPr>
        </p:nvSpPr>
        <p:spPr>
          <a:xfrm>
            <a:off x="802986" y="4414251"/>
            <a:ext cx="8522798" cy="479619"/>
          </a:xfrm>
        </p:spPr>
        <p:txBody>
          <a:bodyPr/>
          <a:lstStyle/>
          <a:p>
            <a:pPr algn="l"/>
            <a:r>
              <a:rPr lang="en-US" dirty="0"/>
              <a:t>An Alabama Wildlife </a:t>
            </a:r>
            <a:r>
              <a:rPr lang="en-US"/>
              <a:t>Federation Habitat Lab </a:t>
            </a:r>
            <a:r>
              <a:rPr lang="en-US" dirty="0"/>
              <a:t>Field Journal Activity</a:t>
            </a:r>
          </a:p>
        </p:txBody>
      </p:sp>
      <p:pic>
        <p:nvPicPr>
          <p:cNvPr id="5" name="Picture 4">
            <a:extLst>
              <a:ext uri="{FF2B5EF4-FFF2-40B4-BE49-F238E27FC236}">
                <a16:creationId xmlns:a16="http://schemas.microsoft.com/office/drawing/2014/main" id="{9106B348-92EC-4A04-9A77-D4858A7E5B0A}"/>
              </a:ext>
            </a:extLst>
          </p:cNvPr>
          <p:cNvPicPr>
            <a:picLocks noChangeAspect="1"/>
          </p:cNvPicPr>
          <p:nvPr/>
        </p:nvPicPr>
        <p:blipFill>
          <a:blip r:embed="rId2"/>
          <a:stretch>
            <a:fillRect/>
          </a:stretch>
        </p:blipFill>
        <p:spPr>
          <a:xfrm>
            <a:off x="162906" y="4275255"/>
            <a:ext cx="640080" cy="640080"/>
          </a:xfrm>
          <a:prstGeom prst="rect">
            <a:avLst/>
          </a:prstGeom>
        </p:spPr>
      </p:pic>
      <p:sp>
        <p:nvSpPr>
          <p:cNvPr id="6" name="Subtitle 2">
            <a:extLst>
              <a:ext uri="{FF2B5EF4-FFF2-40B4-BE49-F238E27FC236}">
                <a16:creationId xmlns:a16="http://schemas.microsoft.com/office/drawing/2014/main" id="{F1F1C7FA-ACDC-4EA8-A19D-7CDDCCCBC8C3}"/>
              </a:ext>
            </a:extLst>
          </p:cNvPr>
          <p:cNvSpPr txBox="1">
            <a:spLocks/>
          </p:cNvSpPr>
          <p:nvPr/>
        </p:nvSpPr>
        <p:spPr>
          <a:xfrm>
            <a:off x="71120" y="5525008"/>
            <a:ext cx="6380480" cy="1332992"/>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To use this interactive PowerPoint with your students:</a:t>
            </a:r>
          </a:p>
          <a:p>
            <a:pPr marL="342900" indent="-342900">
              <a:buClr>
                <a:schemeClr val="tx1"/>
              </a:buClr>
              <a:buFont typeface="+mj-lt"/>
              <a:buAutoNum type="arabicPeriod"/>
            </a:pPr>
            <a:r>
              <a:rPr lang="en-US" dirty="0"/>
              <a:t>Click on “</a:t>
            </a:r>
            <a:r>
              <a:rPr lang="en-US" dirty="0">
                <a:solidFill>
                  <a:srgbClr val="FF0000"/>
                </a:solidFill>
              </a:rPr>
              <a:t>Enable Editing</a:t>
            </a:r>
            <a:r>
              <a:rPr lang="en-US" dirty="0"/>
              <a:t>.”</a:t>
            </a:r>
          </a:p>
          <a:p>
            <a:pPr marL="342900" indent="-342900">
              <a:buClr>
                <a:schemeClr val="tx1"/>
              </a:buClr>
              <a:buFont typeface="+mj-lt"/>
              <a:buAutoNum type="arabicPeriod"/>
            </a:pPr>
            <a:r>
              <a:rPr lang="en-US" dirty="0"/>
              <a:t>Click the “</a:t>
            </a:r>
            <a:r>
              <a:rPr lang="en-US" dirty="0">
                <a:solidFill>
                  <a:srgbClr val="FF0000"/>
                </a:solidFill>
              </a:rPr>
              <a:t>Slide Show</a:t>
            </a:r>
            <a:r>
              <a:rPr lang="en-US" dirty="0"/>
              <a:t>” tab at the top of the screen.</a:t>
            </a:r>
          </a:p>
          <a:p>
            <a:pPr marL="342900" indent="-342900">
              <a:buClr>
                <a:schemeClr val="tx1"/>
              </a:buClr>
              <a:buFont typeface="+mj-lt"/>
              <a:buAutoNum type="arabicPeriod"/>
            </a:pPr>
            <a:r>
              <a:rPr lang="en-US" dirty="0"/>
              <a:t>Then choose “</a:t>
            </a:r>
            <a:r>
              <a:rPr lang="en-US" dirty="0">
                <a:solidFill>
                  <a:srgbClr val="FF0000"/>
                </a:solidFill>
              </a:rPr>
              <a:t>From Beginning</a:t>
            </a:r>
            <a:r>
              <a:rPr lang="en-US" dirty="0"/>
              <a:t>” from the menu.</a:t>
            </a:r>
          </a:p>
        </p:txBody>
      </p:sp>
    </p:spTree>
    <p:extLst>
      <p:ext uri="{BB962C8B-B14F-4D97-AF65-F5344CB8AC3E}">
        <p14:creationId xmlns:p14="http://schemas.microsoft.com/office/powerpoint/2010/main" val="2104137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0" y="854157"/>
            <a:ext cx="10471355" cy="887944"/>
          </a:xfrm>
        </p:spPr>
        <p:txBody>
          <a:bodyPr>
            <a:noAutofit/>
          </a:bodyPr>
          <a:lstStyle/>
          <a:p>
            <a:pPr algn="ctr">
              <a:lnSpc>
                <a:spcPct val="100000"/>
              </a:lnSpc>
              <a:spcBef>
                <a:spcPts val="2400"/>
              </a:spcBef>
              <a:spcAft>
                <a:spcPts val="2400"/>
              </a:spcAft>
            </a:pPr>
            <a:r>
              <a:rPr lang="en-US" sz="3500" dirty="0">
                <a:latin typeface="Comic Sans MS" panose="030F0702030302020204" pitchFamily="66" charset="0"/>
              </a:rPr>
              <a:t>What is another adaptation that help birds fly?</a:t>
            </a:r>
          </a:p>
        </p:txBody>
      </p:sp>
      <p:grpSp>
        <p:nvGrpSpPr>
          <p:cNvPr id="4" name="Group 3">
            <a:extLst>
              <a:ext uri="{FF2B5EF4-FFF2-40B4-BE49-F238E27FC236}">
                <a16:creationId xmlns:a16="http://schemas.microsoft.com/office/drawing/2014/main" id="{DF84D240-F4C2-4AB7-B59E-D3DA7F3F3ED9}"/>
              </a:ext>
            </a:extLst>
          </p:cNvPr>
          <p:cNvGrpSpPr/>
          <p:nvPr/>
        </p:nvGrpSpPr>
        <p:grpSpPr>
          <a:xfrm>
            <a:off x="213112" y="2146635"/>
            <a:ext cx="11888197" cy="1740765"/>
            <a:chOff x="213112" y="2146635"/>
            <a:chExt cx="11888197" cy="1740765"/>
          </a:xfrm>
        </p:grpSpPr>
        <p:pic>
          <p:nvPicPr>
            <p:cNvPr id="5" name="Picture 4"/>
            <p:cNvPicPr>
              <a:picLocks noChangeAspect="1"/>
            </p:cNvPicPr>
            <p:nvPr/>
          </p:nvPicPr>
          <p:blipFill>
            <a:blip r:embed="rId2"/>
            <a:stretch>
              <a:fillRect/>
            </a:stretch>
          </p:blipFill>
          <p:spPr>
            <a:xfrm>
              <a:off x="213112" y="2146635"/>
              <a:ext cx="3026799" cy="1740765"/>
            </a:xfrm>
            <a:prstGeom prst="rect">
              <a:avLst/>
            </a:prstGeom>
            <a:ln>
              <a:solidFill>
                <a:schemeClr val="bg1"/>
              </a:solidFill>
            </a:ln>
          </p:spPr>
        </p:pic>
        <p:sp>
          <p:nvSpPr>
            <p:cNvPr id="6" name="TextBox 5"/>
            <p:cNvSpPr txBox="1"/>
            <p:nvPr/>
          </p:nvSpPr>
          <p:spPr>
            <a:xfrm>
              <a:off x="3311728" y="2184999"/>
              <a:ext cx="8789581" cy="461665"/>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400" dirty="0">
                  <a:solidFill>
                    <a:schemeClr val="bg1"/>
                  </a:solidFill>
                  <a:latin typeface="Comic Sans MS" panose="030F0702030302020204" pitchFamily="66" charset="0"/>
                </a:rPr>
                <a:t>A key adaptation that </a:t>
              </a:r>
              <a:r>
                <a:rPr lang="en-US" sz="2400" b="1" dirty="0">
                  <a:solidFill>
                    <a:schemeClr val="bg1"/>
                  </a:solidFill>
                  <a:latin typeface="Comic Sans MS" panose="030F0702030302020204" pitchFamily="66" charset="0"/>
                </a:rPr>
                <a:t>only</a:t>
              </a:r>
              <a:r>
                <a:rPr lang="en-US" sz="2400" dirty="0">
                  <a:solidFill>
                    <a:schemeClr val="bg1"/>
                  </a:solidFill>
                  <a:latin typeface="Comic Sans MS" panose="030F0702030302020204" pitchFamily="66" charset="0"/>
                </a:rPr>
                <a:t> birds have is </a:t>
              </a:r>
              <a:r>
                <a:rPr lang="en-US" sz="2400" dirty="0">
                  <a:solidFill>
                    <a:srgbClr val="C00000"/>
                  </a:solidFill>
                  <a:latin typeface="Comic Sans MS" panose="030F0702030302020204" pitchFamily="66" charset="0"/>
                </a:rPr>
                <a:t>hollow bones.  </a:t>
              </a:r>
            </a:p>
          </p:txBody>
        </p:sp>
      </p:grpSp>
      <p:sp>
        <p:nvSpPr>
          <p:cNvPr id="9" name="TextBox 8">
            <a:extLst>
              <a:ext uri="{FF2B5EF4-FFF2-40B4-BE49-F238E27FC236}">
                <a16:creationId xmlns:a16="http://schemas.microsoft.com/office/drawing/2014/main" id="{D85FC5C9-48DE-4465-B3B1-73D5C2E1C521}"/>
              </a:ext>
            </a:extLst>
          </p:cNvPr>
          <p:cNvSpPr txBox="1"/>
          <p:nvPr/>
        </p:nvSpPr>
        <p:spPr>
          <a:xfrm>
            <a:off x="3311727" y="2703648"/>
            <a:ext cx="8235231" cy="830997"/>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400" dirty="0">
                <a:solidFill>
                  <a:schemeClr val="bg1"/>
                </a:solidFill>
                <a:latin typeface="Comic Sans MS" panose="030F0702030302020204" pitchFamily="66" charset="0"/>
              </a:rPr>
              <a:t>Our bones (like most animals’ bones) are dense with living tissue and minerals.</a:t>
            </a:r>
          </a:p>
        </p:txBody>
      </p:sp>
      <p:sp>
        <p:nvSpPr>
          <p:cNvPr id="10" name="TextBox 9">
            <a:extLst>
              <a:ext uri="{FF2B5EF4-FFF2-40B4-BE49-F238E27FC236}">
                <a16:creationId xmlns:a16="http://schemas.microsoft.com/office/drawing/2014/main" id="{514A8883-C867-40BF-9C09-5B0A9A146FD2}"/>
              </a:ext>
            </a:extLst>
          </p:cNvPr>
          <p:cNvSpPr txBox="1"/>
          <p:nvPr/>
        </p:nvSpPr>
        <p:spPr>
          <a:xfrm>
            <a:off x="3311727" y="3577700"/>
            <a:ext cx="8667161" cy="830997"/>
          </a:xfrm>
          <a:prstGeom prst="rect">
            <a:avLst/>
          </a:prstGeom>
          <a:noFill/>
        </p:spPr>
        <p:txBody>
          <a:bodyPr wrap="square" rtlCol="0">
            <a:spAutoFit/>
          </a:bodyPr>
          <a:lstStyle/>
          <a:p>
            <a:pPr marL="342900" indent="-342900">
              <a:spcAft>
                <a:spcPts val="1200"/>
              </a:spcAft>
              <a:buFont typeface="Wingdings" panose="05000000000000000000" pitchFamily="2" charset="2"/>
              <a:buChar char="v"/>
            </a:pPr>
            <a:r>
              <a:rPr lang="en-US" sz="2400" dirty="0">
                <a:solidFill>
                  <a:schemeClr val="bg1"/>
                </a:solidFill>
                <a:latin typeface="Comic Sans MS" panose="030F0702030302020204" pitchFamily="66" charset="0"/>
              </a:rPr>
              <a:t>However, birds have hollow bones which make them weigh less and help them to fly.</a:t>
            </a:r>
          </a:p>
        </p:txBody>
      </p:sp>
      <p:grpSp>
        <p:nvGrpSpPr>
          <p:cNvPr id="11" name="Group 10">
            <a:extLst>
              <a:ext uri="{FF2B5EF4-FFF2-40B4-BE49-F238E27FC236}">
                <a16:creationId xmlns:a16="http://schemas.microsoft.com/office/drawing/2014/main" id="{B8690543-5BEC-43A5-84AB-71B02AFFCEAB}"/>
              </a:ext>
            </a:extLst>
          </p:cNvPr>
          <p:cNvGrpSpPr/>
          <p:nvPr/>
        </p:nvGrpSpPr>
        <p:grpSpPr>
          <a:xfrm>
            <a:off x="213111" y="4557747"/>
            <a:ext cx="8246031" cy="2211691"/>
            <a:chOff x="213111" y="4557747"/>
            <a:chExt cx="8246031" cy="2211691"/>
          </a:xfrm>
        </p:grpSpPr>
        <p:pic>
          <p:nvPicPr>
            <p:cNvPr id="16" name="Picture 2" descr="Related image">
              <a:extLst>
                <a:ext uri="{FF2B5EF4-FFF2-40B4-BE49-F238E27FC236}">
                  <a16:creationId xmlns:a16="http://schemas.microsoft.com/office/drawing/2014/main" id="{E60678A5-B808-4ED2-987C-A8196984E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3111" y="4557747"/>
              <a:ext cx="3519749" cy="221169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0C953FF-8DA9-436F-9718-10F54BB154B7}"/>
                </a:ext>
              </a:extLst>
            </p:cNvPr>
            <p:cNvSpPr txBox="1"/>
            <p:nvPr/>
          </p:nvSpPr>
          <p:spPr>
            <a:xfrm>
              <a:off x="3582209" y="4566423"/>
              <a:ext cx="4876933" cy="1077218"/>
            </a:xfrm>
            <a:prstGeom prst="rect">
              <a:avLst/>
            </a:prstGeom>
            <a:solidFill>
              <a:schemeClr val="tx1"/>
            </a:solidFill>
            <a:ln w="19050">
              <a:solidFill>
                <a:srgbClr val="C00000"/>
              </a:solidFill>
              <a:prstDash val="dash"/>
            </a:ln>
          </p:spPr>
          <p:txBody>
            <a:bodyPr wrap="square" rtlCol="0">
              <a:spAutoFit/>
            </a:bodyPr>
            <a:lstStyle/>
            <a:p>
              <a:pPr algn="ctr"/>
              <a:r>
                <a:rPr lang="en-US" sz="2400" b="1" dirty="0">
                  <a:solidFill>
                    <a:srgbClr val="C00000"/>
                  </a:solidFill>
                  <a:latin typeface="Comic Sans MS" panose="030F0702030302020204" pitchFamily="66" charset="0"/>
                </a:rPr>
                <a:t>Did you know?</a:t>
              </a:r>
            </a:p>
            <a:p>
              <a:pPr algn="ctr">
                <a:spcAft>
                  <a:spcPts val="1200"/>
                </a:spcAft>
              </a:pPr>
              <a:r>
                <a:rPr lang="en-US" sz="2000" dirty="0">
                  <a:solidFill>
                    <a:schemeClr val="bg1"/>
                  </a:solidFill>
                  <a:latin typeface="Comic Sans MS" panose="030F0702030302020204" pitchFamily="66" charset="0"/>
                </a:rPr>
                <a:t>The wingspan of a bald eagle is six feet but it only weighs 7-13 pounds!</a:t>
              </a:r>
            </a:p>
          </p:txBody>
        </p:sp>
      </p:grpSp>
      <p:grpSp>
        <p:nvGrpSpPr>
          <p:cNvPr id="13" name="Group 12">
            <a:extLst>
              <a:ext uri="{FF2B5EF4-FFF2-40B4-BE49-F238E27FC236}">
                <a16:creationId xmlns:a16="http://schemas.microsoft.com/office/drawing/2014/main" id="{99E9A914-FB86-4F72-9F79-810EFBB53D80}"/>
              </a:ext>
            </a:extLst>
          </p:cNvPr>
          <p:cNvGrpSpPr/>
          <p:nvPr/>
        </p:nvGrpSpPr>
        <p:grpSpPr>
          <a:xfrm>
            <a:off x="4460706" y="4514958"/>
            <a:ext cx="7526634" cy="2254481"/>
            <a:chOff x="4460706" y="4514958"/>
            <a:chExt cx="7526634" cy="2254481"/>
          </a:xfrm>
        </p:grpSpPr>
        <p:sp>
          <p:nvSpPr>
            <p:cNvPr id="15" name="TextBox 14">
              <a:extLst>
                <a:ext uri="{FF2B5EF4-FFF2-40B4-BE49-F238E27FC236}">
                  <a16:creationId xmlns:a16="http://schemas.microsoft.com/office/drawing/2014/main" id="{41C47131-53D1-4F2C-AD5D-35EA0A94303D}"/>
                </a:ext>
              </a:extLst>
            </p:cNvPr>
            <p:cNvSpPr txBox="1"/>
            <p:nvPr/>
          </p:nvSpPr>
          <p:spPr>
            <a:xfrm>
              <a:off x="4460706" y="5692221"/>
              <a:ext cx="7518182" cy="1077218"/>
            </a:xfrm>
            <a:prstGeom prst="rect">
              <a:avLst/>
            </a:prstGeom>
            <a:solidFill>
              <a:schemeClr val="tx1"/>
            </a:solidFill>
            <a:ln w="19050">
              <a:solidFill>
                <a:srgbClr val="C00000"/>
              </a:solidFill>
              <a:prstDash val="dash"/>
            </a:ln>
          </p:spPr>
          <p:txBody>
            <a:bodyPr wrap="square" rtlCol="0">
              <a:spAutoFit/>
            </a:bodyPr>
            <a:lstStyle/>
            <a:p>
              <a:pPr algn="ctr"/>
              <a:r>
                <a:rPr lang="en-US" sz="2400" b="1" dirty="0">
                  <a:solidFill>
                    <a:srgbClr val="C00000"/>
                  </a:solidFill>
                  <a:latin typeface="Comic Sans MS" panose="030F0702030302020204" pitchFamily="66" charset="0"/>
                </a:rPr>
                <a:t>Did you know?</a:t>
              </a:r>
            </a:p>
            <a:p>
              <a:pPr algn="ctr">
                <a:spcAft>
                  <a:spcPts val="1200"/>
                </a:spcAft>
              </a:pPr>
              <a:r>
                <a:rPr lang="en-US" sz="2000" dirty="0">
                  <a:solidFill>
                    <a:schemeClr val="bg1"/>
                  </a:solidFill>
                  <a:latin typeface="Comic Sans MS" panose="030F0702030302020204" pitchFamily="66" charset="0"/>
                </a:rPr>
                <a:t>Ruby-throated hummingbirds only weigh 0.1-0.2 ounces (same as a nickel), and they can fly over 500 miles without stopping.</a:t>
              </a:r>
            </a:p>
          </p:txBody>
        </p:sp>
        <p:pic>
          <p:nvPicPr>
            <p:cNvPr id="5126" name="Picture 6" descr="Image result for photo of ruby throated hummingbird flying">
              <a:extLst>
                <a:ext uri="{FF2B5EF4-FFF2-40B4-BE49-F238E27FC236}">
                  <a16:creationId xmlns:a16="http://schemas.microsoft.com/office/drawing/2014/main" id="{70236AD2-945F-4888-B262-E7EE7A5EC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812871" y="4514958"/>
              <a:ext cx="2174469" cy="144701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99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74428" y="527792"/>
            <a:ext cx="10441171" cy="1508289"/>
          </a:xfrm>
        </p:spPr>
        <p:txBody>
          <a:bodyPr>
            <a:noAutofit/>
          </a:bodyPr>
          <a:lstStyle/>
          <a:p>
            <a:pPr algn="ctr">
              <a:lnSpc>
                <a:spcPct val="100000"/>
              </a:lnSpc>
              <a:spcAft>
                <a:spcPts val="2400"/>
              </a:spcAft>
            </a:pPr>
            <a:r>
              <a:rPr lang="en-US" dirty="0">
                <a:latin typeface="Comic Sans MS" panose="030F0702030302020204" pitchFamily="66" charset="0"/>
              </a:rPr>
              <a:t>How does the ability to fly help birds survive?</a:t>
            </a:r>
          </a:p>
        </p:txBody>
      </p:sp>
      <p:sp>
        <p:nvSpPr>
          <p:cNvPr id="3" name="TextBox 2"/>
          <p:cNvSpPr txBox="1"/>
          <p:nvPr/>
        </p:nvSpPr>
        <p:spPr>
          <a:xfrm>
            <a:off x="2448909" y="2256794"/>
            <a:ext cx="6839193" cy="1292662"/>
          </a:xfrm>
          <a:prstGeom prst="rect">
            <a:avLst/>
          </a:prstGeom>
          <a:noFill/>
        </p:spPr>
        <p:txBody>
          <a:bodyPr wrap="square" rtlCol="0">
            <a:spAutoFit/>
          </a:bodyPr>
          <a:lstStyle/>
          <a:p>
            <a:pPr algn="ctr"/>
            <a:r>
              <a:rPr lang="en-US" sz="2600" dirty="0">
                <a:solidFill>
                  <a:srgbClr val="C00000"/>
                </a:solidFill>
                <a:latin typeface="Comic Sans MS" panose="030F0702030302020204" pitchFamily="66" charset="0"/>
              </a:rPr>
              <a:t>Wings help birds escape from predators, hunt for food, and travel long distances in search of suitable habitat.</a:t>
            </a:r>
          </a:p>
        </p:txBody>
      </p:sp>
      <p:grpSp>
        <p:nvGrpSpPr>
          <p:cNvPr id="14" name="Group 13">
            <a:extLst>
              <a:ext uri="{FF2B5EF4-FFF2-40B4-BE49-F238E27FC236}">
                <a16:creationId xmlns:a16="http://schemas.microsoft.com/office/drawing/2014/main" id="{AF6BA3C0-5866-4306-BFFC-AE94416FBA8F}"/>
              </a:ext>
            </a:extLst>
          </p:cNvPr>
          <p:cNvGrpSpPr/>
          <p:nvPr/>
        </p:nvGrpSpPr>
        <p:grpSpPr>
          <a:xfrm>
            <a:off x="8936187" y="2321986"/>
            <a:ext cx="3158823" cy="4383409"/>
            <a:chOff x="9168404" y="2166814"/>
            <a:chExt cx="3033607" cy="4383409"/>
          </a:xfrm>
        </p:grpSpPr>
        <p:pic>
          <p:nvPicPr>
            <p:cNvPr id="6" name="Picture 5"/>
            <p:cNvPicPr>
              <a:picLocks noChangeAspect="1"/>
            </p:cNvPicPr>
            <p:nvPr/>
          </p:nvPicPr>
          <p:blipFill>
            <a:blip r:embed="rId2"/>
            <a:stretch>
              <a:fillRect/>
            </a:stretch>
          </p:blipFill>
          <p:spPr>
            <a:xfrm flipH="1">
              <a:off x="9542208" y="2166814"/>
              <a:ext cx="2286000" cy="1431269"/>
            </a:xfrm>
            <a:prstGeom prst="rect">
              <a:avLst/>
            </a:prstGeom>
            <a:ln>
              <a:solidFill>
                <a:schemeClr val="bg1"/>
              </a:solidFill>
            </a:ln>
          </p:spPr>
        </p:pic>
        <p:sp>
          <p:nvSpPr>
            <p:cNvPr id="7" name="TextBox 6"/>
            <p:cNvSpPr txBox="1"/>
            <p:nvPr/>
          </p:nvSpPr>
          <p:spPr>
            <a:xfrm>
              <a:off x="9168404" y="3687901"/>
              <a:ext cx="3033607" cy="2862322"/>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Birds of prey like the peregrine falcon are able to hunt from high in the air, diving towards the ground quickly when prey is spotted, grasping the targeted prey with their talons (claws).</a:t>
              </a:r>
            </a:p>
          </p:txBody>
        </p:sp>
      </p:grpSp>
      <p:pic>
        <p:nvPicPr>
          <p:cNvPr id="9218" name="Picture 2" descr="Image result for photos of sandhill cranes flying">
            <a:extLst>
              <a:ext uri="{FF2B5EF4-FFF2-40B4-BE49-F238E27FC236}">
                <a16:creationId xmlns:a16="http://schemas.microsoft.com/office/drawing/2014/main" id="{B38573BE-278F-407E-AFDB-C95621CBD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70" t="4290" b="1332"/>
          <a:stretch/>
        </p:blipFill>
        <p:spPr bwMode="auto">
          <a:xfrm>
            <a:off x="3255814" y="3770169"/>
            <a:ext cx="5209953" cy="18312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629C784-BEA7-49B5-97BF-67AFB709D142}"/>
              </a:ext>
            </a:extLst>
          </p:cNvPr>
          <p:cNvSpPr txBox="1"/>
          <p:nvPr/>
        </p:nvSpPr>
        <p:spPr>
          <a:xfrm>
            <a:off x="6546168" y="5149781"/>
            <a:ext cx="1818092" cy="369332"/>
          </a:xfrm>
          <a:prstGeom prst="rect">
            <a:avLst/>
          </a:prstGeom>
          <a:noFill/>
        </p:spPr>
        <p:txBody>
          <a:bodyPr wrap="square" rtlCol="0">
            <a:spAutoFit/>
          </a:bodyPr>
          <a:lstStyle/>
          <a:p>
            <a:pPr algn="ctr"/>
            <a:r>
              <a:rPr lang="en-US" dirty="0">
                <a:solidFill>
                  <a:schemeClr val="bg1"/>
                </a:solidFill>
              </a:rPr>
              <a:t>Sandhill Cranes</a:t>
            </a:r>
          </a:p>
        </p:txBody>
      </p:sp>
      <p:grpSp>
        <p:nvGrpSpPr>
          <p:cNvPr id="15" name="Group 14">
            <a:extLst>
              <a:ext uri="{FF2B5EF4-FFF2-40B4-BE49-F238E27FC236}">
                <a16:creationId xmlns:a16="http://schemas.microsoft.com/office/drawing/2014/main" id="{89C3ECCB-9ED8-4039-B47A-218CABF34A11}"/>
              </a:ext>
            </a:extLst>
          </p:cNvPr>
          <p:cNvGrpSpPr/>
          <p:nvPr/>
        </p:nvGrpSpPr>
        <p:grpSpPr>
          <a:xfrm>
            <a:off x="96989" y="2166814"/>
            <a:ext cx="3057317" cy="4629572"/>
            <a:chOff x="96989" y="2166814"/>
            <a:chExt cx="3057317" cy="4629572"/>
          </a:xfrm>
        </p:grpSpPr>
        <p:sp>
          <p:nvSpPr>
            <p:cNvPr id="5" name="TextBox 4"/>
            <p:cNvSpPr txBox="1"/>
            <p:nvPr/>
          </p:nvSpPr>
          <p:spPr>
            <a:xfrm>
              <a:off x="96989" y="4241841"/>
              <a:ext cx="3057317" cy="2554545"/>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Unlike most birds,  hummingbirds move their wings forwards and backwards in a figure-8 pattern that  allows them to hover and fly backwards as they search for nectar.</a:t>
              </a:r>
            </a:p>
          </p:txBody>
        </p:sp>
        <p:pic>
          <p:nvPicPr>
            <p:cNvPr id="9220" name="Picture 4" descr="Image result for photo of ruby throated hummingbird eating from flower">
              <a:extLst>
                <a:ext uri="{FF2B5EF4-FFF2-40B4-BE49-F238E27FC236}">
                  <a16:creationId xmlns:a16="http://schemas.microsoft.com/office/drawing/2014/main" id="{5E601B40-D3EF-4B8D-99C6-D4DF2E40F1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696"/>
            <a:stretch/>
          </p:blipFill>
          <p:spPr bwMode="auto">
            <a:xfrm>
              <a:off x="595857" y="2166814"/>
              <a:ext cx="1815735" cy="203608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418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147485" y="512382"/>
            <a:ext cx="10224862" cy="1508289"/>
          </a:xfrm>
        </p:spPr>
        <p:txBody>
          <a:bodyPr>
            <a:noAutofit/>
          </a:bodyPr>
          <a:lstStyle/>
          <a:p>
            <a:pPr algn="ctr">
              <a:lnSpc>
                <a:spcPct val="100000"/>
              </a:lnSpc>
              <a:spcAft>
                <a:spcPts val="2400"/>
              </a:spcAft>
            </a:pPr>
            <a:r>
              <a:rPr lang="en-US" sz="3200" dirty="0">
                <a:latin typeface="Comic Sans MS" panose="030F0702030302020204" pitchFamily="66" charset="0"/>
              </a:rPr>
              <a:t>How do birds’ feet look different from each other?                                                                       How do these differences help them survive?</a:t>
            </a:r>
          </a:p>
        </p:txBody>
      </p:sp>
      <p:sp>
        <p:nvSpPr>
          <p:cNvPr id="3" name="TextBox 2"/>
          <p:cNvSpPr txBox="1"/>
          <p:nvPr/>
        </p:nvSpPr>
        <p:spPr>
          <a:xfrm>
            <a:off x="2987853" y="2249620"/>
            <a:ext cx="6200754" cy="1384995"/>
          </a:xfrm>
          <a:prstGeom prst="rect">
            <a:avLst/>
          </a:prstGeom>
          <a:noFill/>
        </p:spPr>
        <p:txBody>
          <a:bodyPr wrap="square" rtlCol="0">
            <a:spAutoFit/>
          </a:bodyPr>
          <a:lstStyle/>
          <a:p>
            <a:pPr algn="ctr"/>
            <a:r>
              <a:rPr lang="en-US" sz="2800" dirty="0">
                <a:solidFill>
                  <a:srgbClr val="C00000"/>
                </a:solidFill>
                <a:latin typeface="Comic Sans MS" panose="030F0702030302020204" pitchFamily="66" charset="0"/>
              </a:rPr>
              <a:t>Most birds have three to four toes, and the placement of the toes depends on the species of bird.</a:t>
            </a:r>
          </a:p>
        </p:txBody>
      </p:sp>
      <p:pic>
        <p:nvPicPr>
          <p:cNvPr id="5" name="Picture 4"/>
          <p:cNvPicPr>
            <a:picLocks noChangeAspect="1"/>
          </p:cNvPicPr>
          <p:nvPr/>
        </p:nvPicPr>
        <p:blipFill>
          <a:blip r:embed="rId2"/>
          <a:stretch>
            <a:fillRect/>
          </a:stretch>
        </p:blipFill>
        <p:spPr>
          <a:xfrm flipH="1">
            <a:off x="153887" y="2236661"/>
            <a:ext cx="2353753" cy="1261294"/>
          </a:xfrm>
          <a:prstGeom prst="rect">
            <a:avLst/>
          </a:prstGeom>
          <a:ln>
            <a:solidFill>
              <a:schemeClr val="bg1"/>
            </a:solidFill>
          </a:ln>
        </p:spPr>
      </p:pic>
      <p:sp>
        <p:nvSpPr>
          <p:cNvPr id="6" name="TextBox 5"/>
          <p:cNvSpPr txBox="1"/>
          <p:nvPr/>
        </p:nvSpPr>
        <p:spPr>
          <a:xfrm>
            <a:off x="153887" y="3596987"/>
            <a:ext cx="2353753" cy="2246769"/>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Many species of waterfowl have webbing between their toes which helps them move through water such as this duck.</a:t>
            </a:r>
          </a:p>
        </p:txBody>
      </p:sp>
      <p:grpSp>
        <p:nvGrpSpPr>
          <p:cNvPr id="8" name="Group 7">
            <a:extLst>
              <a:ext uri="{FF2B5EF4-FFF2-40B4-BE49-F238E27FC236}">
                <a16:creationId xmlns:a16="http://schemas.microsoft.com/office/drawing/2014/main" id="{876D81B5-BDC4-4929-ABA7-928A8B87D422}"/>
              </a:ext>
            </a:extLst>
          </p:cNvPr>
          <p:cNvGrpSpPr/>
          <p:nvPr/>
        </p:nvGrpSpPr>
        <p:grpSpPr>
          <a:xfrm>
            <a:off x="9551623" y="2183374"/>
            <a:ext cx="2531616" cy="3818944"/>
            <a:chOff x="9551623" y="2183374"/>
            <a:chExt cx="2531616" cy="3818944"/>
          </a:xfrm>
        </p:grpSpPr>
        <p:pic>
          <p:nvPicPr>
            <p:cNvPr id="7" name="Picture 6"/>
            <p:cNvPicPr>
              <a:picLocks noChangeAspect="1"/>
            </p:cNvPicPr>
            <p:nvPr/>
          </p:nvPicPr>
          <p:blipFill>
            <a:blip r:embed="rId3"/>
            <a:stretch>
              <a:fillRect/>
            </a:stretch>
          </p:blipFill>
          <p:spPr>
            <a:xfrm>
              <a:off x="9668820" y="2183374"/>
              <a:ext cx="2297223" cy="1813437"/>
            </a:xfrm>
            <a:prstGeom prst="rect">
              <a:avLst/>
            </a:prstGeom>
            <a:ln>
              <a:solidFill>
                <a:schemeClr val="bg1"/>
              </a:solidFill>
            </a:ln>
          </p:spPr>
        </p:pic>
        <p:sp>
          <p:nvSpPr>
            <p:cNvPr id="9" name="TextBox 8"/>
            <p:cNvSpPr txBox="1"/>
            <p:nvPr/>
          </p:nvSpPr>
          <p:spPr>
            <a:xfrm>
              <a:off x="9551623" y="4063326"/>
              <a:ext cx="2531616" cy="1938992"/>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Hairy woodpeckers have two toes in front and two behind which helps them grasp the bark of a tree.</a:t>
              </a:r>
            </a:p>
          </p:txBody>
        </p:sp>
      </p:grpSp>
      <p:grpSp>
        <p:nvGrpSpPr>
          <p:cNvPr id="4" name="Group 3">
            <a:extLst>
              <a:ext uri="{FF2B5EF4-FFF2-40B4-BE49-F238E27FC236}">
                <a16:creationId xmlns:a16="http://schemas.microsoft.com/office/drawing/2014/main" id="{1F2ABE29-F604-4BAD-A2F5-628442F41875}"/>
              </a:ext>
            </a:extLst>
          </p:cNvPr>
          <p:cNvGrpSpPr/>
          <p:nvPr/>
        </p:nvGrpSpPr>
        <p:grpSpPr>
          <a:xfrm>
            <a:off x="2962959" y="4338863"/>
            <a:ext cx="6266081" cy="1846476"/>
            <a:chOff x="2887211" y="4643663"/>
            <a:chExt cx="6266081" cy="1846476"/>
          </a:xfrm>
        </p:grpSpPr>
        <p:sp>
          <p:nvSpPr>
            <p:cNvPr id="15" name="TextBox 14"/>
            <p:cNvSpPr txBox="1"/>
            <p:nvPr/>
          </p:nvSpPr>
          <p:spPr>
            <a:xfrm>
              <a:off x="5716918" y="4751293"/>
              <a:ext cx="3436374" cy="1631216"/>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Birds of prey such as hawks have three toes forward and one back with very large talons (claws) used to grasp prey.</a:t>
              </a:r>
            </a:p>
          </p:txBody>
        </p:sp>
        <p:pic>
          <p:nvPicPr>
            <p:cNvPr id="13314" name="Picture 2" descr="Image result for photo of red tailed hawk flying with prey">
              <a:extLst>
                <a:ext uri="{FF2B5EF4-FFF2-40B4-BE49-F238E27FC236}">
                  <a16:creationId xmlns:a16="http://schemas.microsoft.com/office/drawing/2014/main" id="{BA1E73EF-FA56-4771-8093-344B2A82F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211" y="4643663"/>
              <a:ext cx="2738512" cy="184647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364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2639836" y="469821"/>
            <a:ext cx="7628471" cy="1508289"/>
          </a:xfrm>
        </p:spPr>
        <p:txBody>
          <a:bodyPr>
            <a:noAutofit/>
          </a:bodyPr>
          <a:lstStyle/>
          <a:p>
            <a:pPr algn="ctr">
              <a:lnSpc>
                <a:spcPct val="100000"/>
              </a:lnSpc>
              <a:spcAft>
                <a:spcPts val="2400"/>
              </a:spcAft>
            </a:pPr>
            <a:r>
              <a:rPr lang="en-US" sz="4000" dirty="0">
                <a:latin typeface="Comic Sans MS" panose="030F0702030302020204" pitchFamily="66" charset="0"/>
              </a:rPr>
              <a:t>Are all birds’ beaks the same?</a:t>
            </a:r>
          </a:p>
        </p:txBody>
      </p:sp>
      <p:sp>
        <p:nvSpPr>
          <p:cNvPr id="3" name="TextBox 2"/>
          <p:cNvSpPr txBox="1"/>
          <p:nvPr/>
        </p:nvSpPr>
        <p:spPr>
          <a:xfrm>
            <a:off x="2689471" y="2325685"/>
            <a:ext cx="6924010" cy="1815882"/>
          </a:xfrm>
          <a:prstGeom prst="rect">
            <a:avLst/>
          </a:prstGeom>
          <a:noFill/>
        </p:spPr>
        <p:txBody>
          <a:bodyPr wrap="square" rtlCol="0">
            <a:spAutoFit/>
          </a:bodyPr>
          <a:lstStyle/>
          <a:p>
            <a:pPr algn="ctr"/>
            <a:r>
              <a:rPr lang="en-US" sz="2800" b="1" dirty="0">
                <a:solidFill>
                  <a:srgbClr val="C00000"/>
                </a:solidFill>
                <a:latin typeface="Comic Sans MS" panose="030F0702030302020204" pitchFamily="66" charset="0"/>
              </a:rPr>
              <a:t>No! </a:t>
            </a:r>
            <a:r>
              <a:rPr lang="en-US" sz="2800" dirty="0">
                <a:solidFill>
                  <a:srgbClr val="C00000"/>
                </a:solidFill>
                <a:latin typeface="Comic Sans MS" panose="030F0702030302020204" pitchFamily="66" charset="0"/>
              </a:rPr>
              <a:t>Bird’s mouths have evolved into beaks (also called bills) that do not have teeth, and differ from one bird species to another based on what they eat.</a:t>
            </a:r>
          </a:p>
        </p:txBody>
      </p:sp>
      <p:grpSp>
        <p:nvGrpSpPr>
          <p:cNvPr id="4" name="Group 3">
            <a:extLst>
              <a:ext uri="{FF2B5EF4-FFF2-40B4-BE49-F238E27FC236}">
                <a16:creationId xmlns:a16="http://schemas.microsoft.com/office/drawing/2014/main" id="{26EADC93-5C1C-4C46-A03B-C7CDDCF55235}"/>
              </a:ext>
            </a:extLst>
          </p:cNvPr>
          <p:cNvGrpSpPr/>
          <p:nvPr/>
        </p:nvGrpSpPr>
        <p:grpSpPr>
          <a:xfrm>
            <a:off x="83786" y="2202751"/>
            <a:ext cx="2787005" cy="3308081"/>
            <a:chOff x="83786" y="2202751"/>
            <a:chExt cx="2787005" cy="3308081"/>
          </a:xfrm>
        </p:grpSpPr>
        <p:pic>
          <p:nvPicPr>
            <p:cNvPr id="6" name="Picture 5"/>
            <p:cNvPicPr>
              <a:picLocks noChangeAspect="1"/>
            </p:cNvPicPr>
            <p:nvPr/>
          </p:nvPicPr>
          <p:blipFill>
            <a:blip r:embed="rId2"/>
            <a:stretch>
              <a:fillRect/>
            </a:stretch>
          </p:blipFill>
          <p:spPr>
            <a:xfrm>
              <a:off x="265105" y="2202751"/>
              <a:ext cx="2424366" cy="1508289"/>
            </a:xfrm>
            <a:prstGeom prst="rect">
              <a:avLst/>
            </a:prstGeom>
            <a:ln>
              <a:solidFill>
                <a:schemeClr val="bg1"/>
              </a:solidFill>
            </a:ln>
          </p:spPr>
        </p:pic>
        <p:sp>
          <p:nvSpPr>
            <p:cNvPr id="7" name="TextBox 6"/>
            <p:cNvSpPr txBox="1"/>
            <p:nvPr/>
          </p:nvSpPr>
          <p:spPr>
            <a:xfrm>
              <a:off x="83786" y="3756506"/>
              <a:ext cx="2787005" cy="1754326"/>
            </a:xfrm>
            <a:prstGeom prst="rect">
              <a:avLst/>
            </a:prstGeom>
            <a:noFill/>
          </p:spPr>
          <p:txBody>
            <a:bodyPr wrap="square" rtlCol="0">
              <a:spAutoFit/>
            </a:bodyPr>
            <a:lstStyle/>
            <a:p>
              <a:pPr algn="ctr"/>
              <a:r>
                <a:rPr lang="en-US" dirty="0">
                  <a:solidFill>
                    <a:schemeClr val="bg1"/>
                  </a:solidFill>
                  <a:latin typeface="Comic Sans MS" panose="030F0702030302020204" pitchFamily="66" charset="0"/>
                </a:rPr>
                <a:t>Hummingbirds have long beaks and tubular tongues (called a proboscis)  for reaching deep into a flower to reach the nectar within.</a:t>
              </a:r>
            </a:p>
          </p:txBody>
        </p:sp>
      </p:grpSp>
      <p:pic>
        <p:nvPicPr>
          <p:cNvPr id="8" name="Picture 7"/>
          <p:cNvPicPr>
            <a:picLocks noChangeAspect="1"/>
          </p:cNvPicPr>
          <p:nvPr/>
        </p:nvPicPr>
        <p:blipFill>
          <a:blip r:embed="rId3"/>
          <a:stretch>
            <a:fillRect/>
          </a:stretch>
        </p:blipFill>
        <p:spPr>
          <a:xfrm flipH="1">
            <a:off x="9643213" y="2148313"/>
            <a:ext cx="2350414" cy="2048098"/>
          </a:xfrm>
          <a:prstGeom prst="rect">
            <a:avLst/>
          </a:prstGeom>
          <a:ln>
            <a:solidFill>
              <a:schemeClr val="bg1"/>
            </a:solidFill>
          </a:ln>
        </p:spPr>
      </p:pic>
      <p:sp>
        <p:nvSpPr>
          <p:cNvPr id="9" name="TextBox 8"/>
          <p:cNvSpPr txBox="1"/>
          <p:nvPr/>
        </p:nvSpPr>
        <p:spPr>
          <a:xfrm>
            <a:off x="9542684" y="4265312"/>
            <a:ext cx="2551471" cy="1200329"/>
          </a:xfrm>
          <a:prstGeom prst="rect">
            <a:avLst/>
          </a:prstGeom>
          <a:noFill/>
        </p:spPr>
        <p:txBody>
          <a:bodyPr wrap="square" rtlCol="0">
            <a:spAutoFit/>
          </a:bodyPr>
          <a:lstStyle/>
          <a:p>
            <a:pPr algn="ctr"/>
            <a:r>
              <a:rPr lang="en-US" dirty="0">
                <a:solidFill>
                  <a:schemeClr val="bg1"/>
                </a:solidFill>
                <a:latin typeface="Comic Sans MS" panose="030F0702030302020204" pitchFamily="66" charset="0"/>
              </a:rPr>
              <a:t>Birds of prey such as hawks use their beak to help tear prey apart for food.</a:t>
            </a:r>
          </a:p>
        </p:txBody>
      </p:sp>
      <p:grpSp>
        <p:nvGrpSpPr>
          <p:cNvPr id="21" name="Group 20">
            <a:extLst>
              <a:ext uri="{FF2B5EF4-FFF2-40B4-BE49-F238E27FC236}">
                <a16:creationId xmlns:a16="http://schemas.microsoft.com/office/drawing/2014/main" id="{1F68E0A2-6CAD-4777-ADB0-4CBB1D9F3491}"/>
              </a:ext>
            </a:extLst>
          </p:cNvPr>
          <p:cNvGrpSpPr/>
          <p:nvPr/>
        </p:nvGrpSpPr>
        <p:grpSpPr>
          <a:xfrm>
            <a:off x="5525962" y="4338344"/>
            <a:ext cx="5523964" cy="2254594"/>
            <a:chOff x="5474828" y="3679891"/>
            <a:chExt cx="5523964" cy="2254594"/>
          </a:xfrm>
        </p:grpSpPr>
        <p:pic>
          <p:nvPicPr>
            <p:cNvPr id="10" name="Picture 9"/>
            <p:cNvPicPr>
              <a:picLocks noChangeAspect="1"/>
            </p:cNvPicPr>
            <p:nvPr/>
          </p:nvPicPr>
          <p:blipFill>
            <a:blip r:embed="rId4"/>
            <a:stretch>
              <a:fillRect/>
            </a:stretch>
          </p:blipFill>
          <p:spPr>
            <a:xfrm>
              <a:off x="5474828" y="3679891"/>
              <a:ext cx="1855343" cy="2254594"/>
            </a:xfrm>
            <a:prstGeom prst="rect">
              <a:avLst/>
            </a:prstGeom>
            <a:ln>
              <a:solidFill>
                <a:schemeClr val="bg1"/>
              </a:solidFill>
            </a:ln>
          </p:spPr>
        </p:pic>
        <p:sp>
          <p:nvSpPr>
            <p:cNvPr id="11" name="TextBox 10"/>
            <p:cNvSpPr txBox="1"/>
            <p:nvPr/>
          </p:nvSpPr>
          <p:spPr>
            <a:xfrm>
              <a:off x="7357516" y="4713744"/>
              <a:ext cx="3641276" cy="1200329"/>
            </a:xfrm>
            <a:prstGeom prst="rect">
              <a:avLst/>
            </a:prstGeom>
            <a:noFill/>
          </p:spPr>
          <p:txBody>
            <a:bodyPr wrap="square" rtlCol="0">
              <a:spAutoFit/>
            </a:bodyPr>
            <a:lstStyle/>
            <a:p>
              <a:r>
                <a:rPr lang="en-US" dirty="0">
                  <a:solidFill>
                    <a:schemeClr val="bg1"/>
                  </a:solidFill>
                  <a:latin typeface="Comic Sans MS" panose="030F0702030302020204" pitchFamily="66" charset="0"/>
                </a:rPr>
                <a:t>Woodpeckers    like this pileated woodpecker use their beak to break apart dead trees as they look for insects.</a:t>
              </a:r>
            </a:p>
          </p:txBody>
        </p:sp>
      </p:grpSp>
      <p:grpSp>
        <p:nvGrpSpPr>
          <p:cNvPr id="5" name="Group 4">
            <a:extLst>
              <a:ext uri="{FF2B5EF4-FFF2-40B4-BE49-F238E27FC236}">
                <a16:creationId xmlns:a16="http://schemas.microsoft.com/office/drawing/2014/main" id="{88C23CBE-CAE2-4FC0-B3F6-E52FEA20C51E}"/>
              </a:ext>
            </a:extLst>
          </p:cNvPr>
          <p:cNvGrpSpPr/>
          <p:nvPr/>
        </p:nvGrpSpPr>
        <p:grpSpPr>
          <a:xfrm>
            <a:off x="-132522" y="5032373"/>
            <a:ext cx="5379793" cy="1580953"/>
            <a:chOff x="-132522" y="5032373"/>
            <a:chExt cx="5379793" cy="1580953"/>
          </a:xfrm>
        </p:grpSpPr>
        <p:pic>
          <p:nvPicPr>
            <p:cNvPr id="13" name="Picture 12">
              <a:extLst>
                <a:ext uri="{FF2B5EF4-FFF2-40B4-BE49-F238E27FC236}">
                  <a16:creationId xmlns:a16="http://schemas.microsoft.com/office/drawing/2014/main" id="{9F652853-0B8D-4FCE-B1BD-12EB806A192E}"/>
                </a:ext>
              </a:extLst>
            </p:cNvPr>
            <p:cNvPicPr>
              <a:picLocks noChangeAspect="1"/>
            </p:cNvPicPr>
            <p:nvPr/>
          </p:nvPicPr>
          <p:blipFill rotWithShape="1">
            <a:blip r:embed="rId5"/>
            <a:srcRect l="306" t="23447" r="-306" b="16577"/>
            <a:stretch/>
          </p:blipFill>
          <p:spPr>
            <a:xfrm>
              <a:off x="3204788" y="5032373"/>
              <a:ext cx="2042483" cy="1580953"/>
            </a:xfrm>
            <a:prstGeom prst="rect">
              <a:avLst/>
            </a:prstGeom>
            <a:ln>
              <a:solidFill>
                <a:schemeClr val="accent5">
                  <a:lumMod val="50000"/>
                </a:schemeClr>
              </a:solidFill>
            </a:ln>
          </p:spPr>
        </p:pic>
        <p:sp>
          <p:nvSpPr>
            <p:cNvPr id="14" name="TextBox 13">
              <a:extLst>
                <a:ext uri="{FF2B5EF4-FFF2-40B4-BE49-F238E27FC236}">
                  <a16:creationId xmlns:a16="http://schemas.microsoft.com/office/drawing/2014/main" id="{4E7614CF-139D-4BCA-8565-3A6EBBFB7D40}"/>
                </a:ext>
              </a:extLst>
            </p:cNvPr>
            <p:cNvSpPr txBox="1"/>
            <p:nvPr/>
          </p:nvSpPr>
          <p:spPr>
            <a:xfrm>
              <a:off x="-132522" y="5649196"/>
              <a:ext cx="3432397" cy="923330"/>
            </a:xfrm>
            <a:prstGeom prst="rect">
              <a:avLst/>
            </a:prstGeom>
            <a:noFill/>
            <a:ln>
              <a:noFill/>
            </a:ln>
          </p:spPr>
          <p:txBody>
            <a:bodyPr wrap="square" rtlCol="0">
              <a:spAutoFit/>
            </a:bodyPr>
            <a:lstStyle/>
            <a:p>
              <a:pPr algn="ctr"/>
              <a:r>
                <a:rPr lang="en-US" dirty="0">
                  <a:solidFill>
                    <a:schemeClr val="bg1"/>
                  </a:solidFill>
                  <a:latin typeface="Comic Sans MS" panose="030F0702030302020204" pitchFamily="66" charset="0"/>
                </a:rPr>
                <a:t>The tufted titmouse has a short thin beak for eating insects, seeds and berries.</a:t>
              </a:r>
            </a:p>
          </p:txBody>
        </p:sp>
      </p:grpSp>
    </p:spTree>
    <p:extLst>
      <p:ext uri="{BB962C8B-B14F-4D97-AF65-F5344CB8AC3E}">
        <p14:creationId xmlns:p14="http://schemas.microsoft.com/office/powerpoint/2010/main" val="142853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3004988" y="856692"/>
            <a:ext cx="6507126" cy="887944"/>
          </a:xfrm>
        </p:spPr>
        <p:txBody>
          <a:bodyPr>
            <a:noAutofit/>
          </a:bodyPr>
          <a:lstStyle/>
          <a:p>
            <a:pPr algn="ctr">
              <a:lnSpc>
                <a:spcPct val="100000"/>
              </a:lnSpc>
              <a:spcBef>
                <a:spcPts val="2400"/>
              </a:spcBef>
              <a:spcAft>
                <a:spcPts val="2400"/>
              </a:spcAft>
            </a:pPr>
            <a:r>
              <a:rPr lang="en-US" sz="3500" dirty="0">
                <a:latin typeface="Comic Sans MS" panose="030F0702030302020204" pitchFamily="66" charset="0"/>
              </a:rPr>
              <a:t>What is another adaptation that helps birds survive?</a:t>
            </a:r>
          </a:p>
        </p:txBody>
      </p:sp>
      <p:sp>
        <p:nvSpPr>
          <p:cNvPr id="6" name="TextBox 5"/>
          <p:cNvSpPr txBox="1"/>
          <p:nvPr/>
        </p:nvSpPr>
        <p:spPr>
          <a:xfrm>
            <a:off x="2444320" y="2245632"/>
            <a:ext cx="7407167" cy="954107"/>
          </a:xfrm>
          <a:prstGeom prst="rect">
            <a:avLst/>
          </a:prstGeom>
          <a:noFill/>
        </p:spPr>
        <p:txBody>
          <a:bodyPr wrap="square" rtlCol="0">
            <a:spAutoFit/>
          </a:bodyPr>
          <a:lstStyle/>
          <a:p>
            <a:pPr algn="ctr">
              <a:spcAft>
                <a:spcPts val="1200"/>
              </a:spcAft>
            </a:pPr>
            <a:r>
              <a:rPr lang="en-US" sz="2800" dirty="0">
                <a:solidFill>
                  <a:srgbClr val="C00000"/>
                </a:solidFill>
                <a:latin typeface="Comic Sans MS" panose="030F0702030302020204" pitchFamily="66" charset="0"/>
              </a:rPr>
              <a:t>Another adaptation that many birds have developed is excellent eyesight.  </a:t>
            </a:r>
          </a:p>
        </p:txBody>
      </p:sp>
      <p:sp>
        <p:nvSpPr>
          <p:cNvPr id="9" name="TextBox 8">
            <a:extLst>
              <a:ext uri="{FF2B5EF4-FFF2-40B4-BE49-F238E27FC236}">
                <a16:creationId xmlns:a16="http://schemas.microsoft.com/office/drawing/2014/main" id="{D85FC5C9-48DE-4465-B3B1-73D5C2E1C521}"/>
              </a:ext>
            </a:extLst>
          </p:cNvPr>
          <p:cNvSpPr txBox="1"/>
          <p:nvPr/>
        </p:nvSpPr>
        <p:spPr>
          <a:xfrm>
            <a:off x="2843791" y="3290795"/>
            <a:ext cx="6504418" cy="954107"/>
          </a:xfrm>
          <a:prstGeom prst="rect">
            <a:avLst/>
          </a:prstGeom>
          <a:noFill/>
        </p:spPr>
        <p:txBody>
          <a:bodyPr wrap="square" rtlCol="0">
            <a:spAutoFit/>
          </a:bodyPr>
          <a:lstStyle/>
          <a:p>
            <a:pPr algn="ctr">
              <a:spcAft>
                <a:spcPts val="1200"/>
              </a:spcAft>
            </a:pPr>
            <a:r>
              <a:rPr lang="en-US" sz="2800" dirty="0">
                <a:solidFill>
                  <a:schemeClr val="bg1"/>
                </a:solidFill>
                <a:latin typeface="Comic Sans MS" panose="030F0702030302020204" pitchFamily="66" charset="0"/>
              </a:rPr>
              <a:t>Birds’ eyes are larger than ours in comparison to our body size.</a:t>
            </a:r>
          </a:p>
        </p:txBody>
      </p:sp>
      <p:pic>
        <p:nvPicPr>
          <p:cNvPr id="12" name="Picture 6" descr="Image result for photo of a screech owl">
            <a:extLst>
              <a:ext uri="{FF2B5EF4-FFF2-40B4-BE49-F238E27FC236}">
                <a16:creationId xmlns:a16="http://schemas.microsoft.com/office/drawing/2014/main" id="{D7FB952D-DB82-45F0-B636-A0DEC2CC9E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724"/>
          <a:stretch/>
        </p:blipFill>
        <p:spPr bwMode="auto">
          <a:xfrm>
            <a:off x="218306" y="2190714"/>
            <a:ext cx="2225600" cy="2579058"/>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D89FC8E-FF1B-4061-ACEE-473A7605D685}"/>
              </a:ext>
            </a:extLst>
          </p:cNvPr>
          <p:cNvSpPr txBox="1"/>
          <p:nvPr/>
        </p:nvSpPr>
        <p:spPr>
          <a:xfrm>
            <a:off x="174787" y="4893069"/>
            <a:ext cx="2334752" cy="1323439"/>
          </a:xfrm>
          <a:prstGeom prst="rect">
            <a:avLst/>
          </a:prstGeom>
          <a:noFill/>
          <a:ln>
            <a:noFill/>
          </a:ln>
        </p:spPr>
        <p:txBody>
          <a:bodyPr wrap="square" rtlCol="0">
            <a:spAutoFit/>
          </a:bodyPr>
          <a:lstStyle/>
          <a:p>
            <a:pPr algn="ctr"/>
            <a:r>
              <a:rPr lang="en-US" sz="2000" dirty="0">
                <a:solidFill>
                  <a:schemeClr val="bg1"/>
                </a:solidFill>
                <a:latin typeface="Comic Sans MS" panose="030F0702030302020204" pitchFamily="66" charset="0"/>
              </a:rPr>
              <a:t>The Eastern screech owl’s big, round eyes helps it hunt at night.</a:t>
            </a:r>
          </a:p>
        </p:txBody>
      </p:sp>
      <p:pic>
        <p:nvPicPr>
          <p:cNvPr id="18" name="Picture 17">
            <a:extLst>
              <a:ext uri="{FF2B5EF4-FFF2-40B4-BE49-F238E27FC236}">
                <a16:creationId xmlns:a16="http://schemas.microsoft.com/office/drawing/2014/main" id="{DC55A124-00BF-47FF-A7E1-3168FD309F8C}"/>
              </a:ext>
            </a:extLst>
          </p:cNvPr>
          <p:cNvPicPr>
            <a:picLocks noChangeAspect="1"/>
          </p:cNvPicPr>
          <p:nvPr/>
        </p:nvPicPr>
        <p:blipFill>
          <a:blip r:embed="rId3"/>
          <a:stretch>
            <a:fillRect/>
          </a:stretch>
        </p:blipFill>
        <p:spPr>
          <a:xfrm flipH="1">
            <a:off x="10038999" y="2321790"/>
            <a:ext cx="1934695" cy="2498823"/>
          </a:xfrm>
          <a:prstGeom prst="rect">
            <a:avLst/>
          </a:prstGeom>
          <a:ln>
            <a:solidFill>
              <a:schemeClr val="accent5">
                <a:lumMod val="50000"/>
              </a:schemeClr>
            </a:solidFill>
          </a:ln>
        </p:spPr>
      </p:pic>
      <p:sp>
        <p:nvSpPr>
          <p:cNvPr id="19" name="TextBox 18">
            <a:extLst>
              <a:ext uri="{FF2B5EF4-FFF2-40B4-BE49-F238E27FC236}">
                <a16:creationId xmlns:a16="http://schemas.microsoft.com/office/drawing/2014/main" id="{4A2F9940-1679-4F0C-8467-525BD8A129DD}"/>
              </a:ext>
            </a:extLst>
          </p:cNvPr>
          <p:cNvSpPr txBox="1"/>
          <p:nvPr/>
        </p:nvSpPr>
        <p:spPr>
          <a:xfrm>
            <a:off x="9929845" y="4820613"/>
            <a:ext cx="2153001" cy="1631216"/>
          </a:xfrm>
          <a:prstGeom prst="rect">
            <a:avLst/>
          </a:prstGeom>
          <a:noFill/>
          <a:ln>
            <a:noFill/>
          </a:ln>
        </p:spPr>
        <p:txBody>
          <a:bodyPr wrap="square" rtlCol="0">
            <a:spAutoFit/>
          </a:bodyPr>
          <a:lstStyle/>
          <a:p>
            <a:pPr algn="ctr"/>
            <a:r>
              <a:rPr lang="en-US" sz="2000" dirty="0">
                <a:solidFill>
                  <a:schemeClr val="bg1"/>
                </a:solidFill>
                <a:latin typeface="Comic Sans MS" panose="030F0702030302020204" pitchFamily="66" charset="0"/>
              </a:rPr>
              <a:t>Hawks like the red-shouldered hawk uses its sharp eyesight to capture prey. </a:t>
            </a:r>
          </a:p>
        </p:txBody>
      </p:sp>
      <p:sp>
        <p:nvSpPr>
          <p:cNvPr id="3" name="TextBox 2">
            <a:extLst>
              <a:ext uri="{FF2B5EF4-FFF2-40B4-BE49-F238E27FC236}">
                <a16:creationId xmlns:a16="http://schemas.microsoft.com/office/drawing/2014/main" id="{B5A4E57D-2EEF-42B5-ACC7-2AA66CD12C84}"/>
              </a:ext>
            </a:extLst>
          </p:cNvPr>
          <p:cNvSpPr txBox="1"/>
          <p:nvPr/>
        </p:nvSpPr>
        <p:spPr>
          <a:xfrm>
            <a:off x="2509539" y="4292718"/>
            <a:ext cx="7463827" cy="954107"/>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Birds can see objects in fine detail 2 ½ to 3 times farther away than people can.</a:t>
            </a:r>
          </a:p>
        </p:txBody>
      </p:sp>
      <p:sp>
        <p:nvSpPr>
          <p:cNvPr id="20" name="TextBox 19">
            <a:extLst>
              <a:ext uri="{FF2B5EF4-FFF2-40B4-BE49-F238E27FC236}">
                <a16:creationId xmlns:a16="http://schemas.microsoft.com/office/drawing/2014/main" id="{89FA7252-6F49-49F3-AF11-5FDCB2915D07}"/>
              </a:ext>
            </a:extLst>
          </p:cNvPr>
          <p:cNvSpPr txBox="1"/>
          <p:nvPr/>
        </p:nvSpPr>
        <p:spPr>
          <a:xfrm>
            <a:off x="2509539" y="5362867"/>
            <a:ext cx="7463826" cy="954107"/>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They can also see a greater variety of colors and light far beyond that of humans.</a:t>
            </a:r>
          </a:p>
        </p:txBody>
      </p:sp>
    </p:spTree>
    <p:extLst>
      <p:ext uri="{BB962C8B-B14F-4D97-AF65-F5344CB8AC3E}">
        <p14:creationId xmlns:p14="http://schemas.microsoft.com/office/powerpoint/2010/main" val="46448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9" grpId="0"/>
      <p:bldP spid="3"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1680085" y="526064"/>
            <a:ext cx="8477701" cy="1508289"/>
          </a:xfrm>
        </p:spPr>
        <p:txBody>
          <a:bodyPr>
            <a:noAutofit/>
          </a:bodyPr>
          <a:lstStyle/>
          <a:p>
            <a:pPr algn="ctr">
              <a:lnSpc>
                <a:spcPct val="100000"/>
              </a:lnSpc>
              <a:spcAft>
                <a:spcPts val="2400"/>
              </a:spcAft>
            </a:pPr>
            <a:r>
              <a:rPr lang="en-US" dirty="0">
                <a:latin typeface="Comic Sans MS" panose="030F0702030302020204" pitchFamily="66" charset="0"/>
              </a:rPr>
              <a:t>What types of bird species could we find living in our outdoor classroom?</a:t>
            </a:r>
          </a:p>
        </p:txBody>
      </p:sp>
      <p:sp>
        <p:nvSpPr>
          <p:cNvPr id="4" name="TextBox 3"/>
          <p:cNvSpPr txBox="1"/>
          <p:nvPr/>
        </p:nvSpPr>
        <p:spPr>
          <a:xfrm>
            <a:off x="686605" y="2136962"/>
            <a:ext cx="10464659" cy="1384995"/>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There are many species of birds that can be spotted around your school’s outdoor classroom.  Here are a few of the more common species that you may see from smallest to largest.</a:t>
            </a:r>
          </a:p>
        </p:txBody>
      </p:sp>
      <p:sp>
        <p:nvSpPr>
          <p:cNvPr id="8" name="TextBox 7">
            <a:extLst>
              <a:ext uri="{FF2B5EF4-FFF2-40B4-BE49-F238E27FC236}">
                <a16:creationId xmlns:a16="http://schemas.microsoft.com/office/drawing/2014/main" id="{7D6A82D5-B712-4E3D-BCB0-67232593E41D}"/>
              </a:ext>
            </a:extLst>
          </p:cNvPr>
          <p:cNvSpPr txBox="1"/>
          <p:nvPr/>
        </p:nvSpPr>
        <p:spPr>
          <a:xfrm>
            <a:off x="10821509" y="864709"/>
            <a:ext cx="1055182" cy="830997"/>
          </a:xfrm>
          <a:prstGeom prst="rect">
            <a:avLst/>
          </a:prstGeom>
          <a:noFill/>
        </p:spPr>
        <p:txBody>
          <a:bodyPr wrap="square" rtlCol="0">
            <a:spAutoFit/>
          </a:bodyPr>
          <a:lstStyle/>
          <a:p>
            <a:pPr algn="ctr"/>
            <a:r>
              <a:rPr lang="en-US" sz="2400" b="1" dirty="0"/>
              <a:t>Slide 1 of 4</a:t>
            </a:r>
          </a:p>
        </p:txBody>
      </p:sp>
      <p:grpSp>
        <p:nvGrpSpPr>
          <p:cNvPr id="19" name="Group 18">
            <a:extLst>
              <a:ext uri="{FF2B5EF4-FFF2-40B4-BE49-F238E27FC236}">
                <a16:creationId xmlns:a16="http://schemas.microsoft.com/office/drawing/2014/main" id="{D3673B0A-5542-4505-A901-85446F7E1F46}"/>
              </a:ext>
            </a:extLst>
          </p:cNvPr>
          <p:cNvGrpSpPr/>
          <p:nvPr/>
        </p:nvGrpSpPr>
        <p:grpSpPr>
          <a:xfrm>
            <a:off x="1163087" y="3812690"/>
            <a:ext cx="5638717" cy="2693141"/>
            <a:chOff x="101543" y="4081079"/>
            <a:chExt cx="5638717" cy="2693141"/>
          </a:xfrm>
        </p:grpSpPr>
        <p:pic>
          <p:nvPicPr>
            <p:cNvPr id="5" name="Picture 4"/>
            <p:cNvPicPr>
              <a:picLocks noChangeAspect="1"/>
            </p:cNvPicPr>
            <p:nvPr/>
          </p:nvPicPr>
          <p:blipFill>
            <a:blip r:embed="rId2"/>
            <a:stretch>
              <a:fillRect/>
            </a:stretch>
          </p:blipFill>
          <p:spPr>
            <a:xfrm>
              <a:off x="289442" y="4081079"/>
              <a:ext cx="2560320" cy="1920240"/>
            </a:xfrm>
            <a:prstGeom prst="rect">
              <a:avLst/>
            </a:prstGeom>
            <a:ln>
              <a:solidFill>
                <a:schemeClr val="bg1"/>
              </a:solidFill>
            </a:ln>
          </p:spPr>
        </p:pic>
        <p:pic>
          <p:nvPicPr>
            <p:cNvPr id="6" name="Picture 5"/>
            <p:cNvPicPr>
              <a:picLocks noChangeAspect="1"/>
            </p:cNvPicPr>
            <p:nvPr/>
          </p:nvPicPr>
          <p:blipFill>
            <a:blip r:embed="rId3"/>
            <a:stretch>
              <a:fillRect/>
            </a:stretch>
          </p:blipFill>
          <p:spPr>
            <a:xfrm>
              <a:off x="3179940" y="4081079"/>
              <a:ext cx="2560320" cy="1920240"/>
            </a:xfrm>
            <a:prstGeom prst="rect">
              <a:avLst/>
            </a:prstGeom>
            <a:ln>
              <a:solidFill>
                <a:schemeClr val="bg1"/>
              </a:solidFill>
            </a:ln>
          </p:spPr>
        </p:pic>
        <p:sp>
          <p:nvSpPr>
            <p:cNvPr id="7" name="TextBox 6"/>
            <p:cNvSpPr txBox="1"/>
            <p:nvPr/>
          </p:nvSpPr>
          <p:spPr>
            <a:xfrm>
              <a:off x="101543" y="6066334"/>
              <a:ext cx="5638717"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Ruby-throated Hummingbird</a:t>
              </a:r>
              <a:endParaRPr lang="en-US" sz="2000" dirty="0">
                <a:solidFill>
                  <a:srgbClr val="FFFF00"/>
                </a:solidFill>
                <a:latin typeface="Comic Sans MS" panose="030F0702030302020204" pitchFamily="66" charset="0"/>
              </a:endParaRPr>
            </a:p>
            <a:p>
              <a:pPr algn="ctr"/>
              <a:r>
                <a:rPr lang="en-US" sz="2000" dirty="0">
                  <a:solidFill>
                    <a:srgbClr val="FFFF00"/>
                  </a:solidFill>
                  <a:latin typeface="Comic Sans MS" panose="030F0702030302020204" pitchFamily="66" charset="0"/>
                </a:rPr>
                <a:t>Length: 2.8 - 3.5”</a:t>
              </a:r>
            </a:p>
          </p:txBody>
        </p:sp>
        <p:sp>
          <p:nvSpPr>
            <p:cNvPr id="9" name="TextBox 8">
              <a:extLst>
                <a:ext uri="{FF2B5EF4-FFF2-40B4-BE49-F238E27FC236}">
                  <a16:creationId xmlns:a16="http://schemas.microsoft.com/office/drawing/2014/main" id="{8809F78B-437D-4FD7-AF98-40E6579C6093}"/>
                </a:ext>
              </a:extLst>
            </p:cNvPr>
            <p:cNvSpPr txBox="1"/>
            <p:nvPr/>
          </p:nvSpPr>
          <p:spPr>
            <a:xfrm>
              <a:off x="1904068" y="5601209"/>
              <a:ext cx="968689" cy="400110"/>
            </a:xfrm>
            <a:prstGeom prst="rect">
              <a:avLst/>
            </a:prstGeom>
            <a:noFill/>
          </p:spPr>
          <p:txBody>
            <a:bodyPr wrap="square" rtlCol="0">
              <a:spAutoFit/>
            </a:bodyPr>
            <a:lstStyle/>
            <a:p>
              <a:pPr algn="ctr"/>
              <a:r>
                <a:rPr lang="en-US" sz="2000" dirty="0">
                  <a:latin typeface="Comic Sans MS" panose="030F0702030302020204" pitchFamily="66" charset="0"/>
                </a:rPr>
                <a:t>(Male)</a:t>
              </a:r>
            </a:p>
          </p:txBody>
        </p:sp>
        <p:sp>
          <p:nvSpPr>
            <p:cNvPr id="10" name="TextBox 9">
              <a:extLst>
                <a:ext uri="{FF2B5EF4-FFF2-40B4-BE49-F238E27FC236}">
                  <a16:creationId xmlns:a16="http://schemas.microsoft.com/office/drawing/2014/main" id="{82455D26-4867-43A2-96B0-9F09ECF3D4E3}"/>
                </a:ext>
              </a:extLst>
            </p:cNvPr>
            <p:cNvSpPr txBox="1"/>
            <p:nvPr/>
          </p:nvSpPr>
          <p:spPr>
            <a:xfrm>
              <a:off x="3720364" y="5633717"/>
              <a:ext cx="1219498" cy="400110"/>
            </a:xfrm>
            <a:prstGeom prst="rect">
              <a:avLst/>
            </a:prstGeom>
            <a:noFill/>
          </p:spPr>
          <p:txBody>
            <a:bodyPr wrap="square" rtlCol="0">
              <a:spAutoFit/>
            </a:bodyPr>
            <a:lstStyle/>
            <a:p>
              <a:pPr algn="ctr"/>
              <a:r>
                <a:rPr lang="en-US" sz="2000" dirty="0">
                  <a:latin typeface="Comic Sans MS" panose="030F0702030302020204" pitchFamily="66" charset="0"/>
                </a:rPr>
                <a:t>(Female)</a:t>
              </a:r>
            </a:p>
          </p:txBody>
        </p:sp>
      </p:grpSp>
      <p:grpSp>
        <p:nvGrpSpPr>
          <p:cNvPr id="20" name="Group 19">
            <a:extLst>
              <a:ext uri="{FF2B5EF4-FFF2-40B4-BE49-F238E27FC236}">
                <a16:creationId xmlns:a16="http://schemas.microsoft.com/office/drawing/2014/main" id="{F2CD3EAB-E21C-429E-8537-4A2E122D95B6}"/>
              </a:ext>
            </a:extLst>
          </p:cNvPr>
          <p:cNvGrpSpPr/>
          <p:nvPr/>
        </p:nvGrpSpPr>
        <p:grpSpPr>
          <a:xfrm>
            <a:off x="7743502" y="3812690"/>
            <a:ext cx="2615979" cy="2741790"/>
            <a:chOff x="7743502" y="3812690"/>
            <a:chExt cx="2615979" cy="2741790"/>
          </a:xfrm>
        </p:grpSpPr>
        <p:pic>
          <p:nvPicPr>
            <p:cNvPr id="16" name="Picture 15">
              <a:extLst>
                <a:ext uri="{FF2B5EF4-FFF2-40B4-BE49-F238E27FC236}">
                  <a16:creationId xmlns:a16="http://schemas.microsoft.com/office/drawing/2014/main" id="{A2C6AE9D-36E1-406A-B171-3008B59210FE}"/>
                </a:ext>
              </a:extLst>
            </p:cNvPr>
            <p:cNvPicPr>
              <a:picLocks noChangeAspect="1"/>
            </p:cNvPicPr>
            <p:nvPr/>
          </p:nvPicPr>
          <p:blipFill>
            <a:blip r:embed="rId4"/>
            <a:stretch>
              <a:fillRect/>
            </a:stretch>
          </p:blipFill>
          <p:spPr>
            <a:xfrm>
              <a:off x="7743502" y="3812690"/>
              <a:ext cx="2560319" cy="1920240"/>
            </a:xfrm>
            <a:prstGeom prst="rect">
              <a:avLst/>
            </a:prstGeom>
            <a:ln>
              <a:solidFill>
                <a:schemeClr val="bg1"/>
              </a:solidFill>
            </a:ln>
          </p:spPr>
        </p:pic>
        <p:sp>
          <p:nvSpPr>
            <p:cNvPr id="18" name="TextBox 17">
              <a:extLst>
                <a:ext uri="{FF2B5EF4-FFF2-40B4-BE49-F238E27FC236}">
                  <a16:creationId xmlns:a16="http://schemas.microsoft.com/office/drawing/2014/main" id="{6B6A36FD-5BF1-4F36-8B8D-4822AD6F64EE}"/>
                </a:ext>
              </a:extLst>
            </p:cNvPr>
            <p:cNvSpPr txBox="1"/>
            <p:nvPr/>
          </p:nvSpPr>
          <p:spPr>
            <a:xfrm>
              <a:off x="7743502" y="5846594"/>
              <a:ext cx="2615979"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Carolina Chickadee</a:t>
              </a:r>
            </a:p>
            <a:p>
              <a:pPr algn="ctr"/>
              <a:r>
                <a:rPr lang="en-US" sz="2000" dirty="0">
                  <a:solidFill>
                    <a:srgbClr val="FFFF00"/>
                  </a:solidFill>
                  <a:latin typeface="Comic Sans MS" panose="030F0702030302020204" pitchFamily="66" charset="0"/>
                </a:rPr>
                <a:t>Length: 3.9 - 4.7”</a:t>
              </a:r>
            </a:p>
          </p:txBody>
        </p:sp>
      </p:grpSp>
    </p:spTree>
    <p:extLst>
      <p:ext uri="{BB962C8B-B14F-4D97-AF65-F5344CB8AC3E}">
        <p14:creationId xmlns:p14="http://schemas.microsoft.com/office/powerpoint/2010/main" val="337320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2531213" y="760524"/>
            <a:ext cx="7129574" cy="905814"/>
          </a:xfrm>
        </p:spPr>
        <p:txBody>
          <a:bodyPr>
            <a:noAutofit/>
          </a:bodyPr>
          <a:lstStyle/>
          <a:p>
            <a:pPr algn="ctr">
              <a:lnSpc>
                <a:spcPct val="100000"/>
              </a:lnSpc>
              <a:spcAft>
                <a:spcPts val="2400"/>
              </a:spcAft>
            </a:pPr>
            <a:r>
              <a:rPr lang="en-US" dirty="0">
                <a:latin typeface="Comic Sans MS" panose="030F0702030302020204" pitchFamily="66" charset="0"/>
              </a:rPr>
              <a:t>More Common Backyard Birds…</a:t>
            </a:r>
          </a:p>
        </p:txBody>
      </p:sp>
      <p:grpSp>
        <p:nvGrpSpPr>
          <p:cNvPr id="12" name="Group 11">
            <a:extLst>
              <a:ext uri="{FF2B5EF4-FFF2-40B4-BE49-F238E27FC236}">
                <a16:creationId xmlns:a16="http://schemas.microsoft.com/office/drawing/2014/main" id="{853DAF03-7139-47E3-AAD4-BE88FB082170}"/>
              </a:ext>
            </a:extLst>
          </p:cNvPr>
          <p:cNvGrpSpPr/>
          <p:nvPr/>
        </p:nvGrpSpPr>
        <p:grpSpPr>
          <a:xfrm>
            <a:off x="118622" y="2173555"/>
            <a:ext cx="5479577" cy="2711253"/>
            <a:chOff x="118622" y="2173555"/>
            <a:chExt cx="5479577" cy="2711253"/>
          </a:xfrm>
        </p:grpSpPr>
        <p:pic>
          <p:nvPicPr>
            <p:cNvPr id="6" name="Picture 5"/>
            <p:cNvPicPr>
              <a:picLocks noChangeAspect="1"/>
            </p:cNvPicPr>
            <p:nvPr/>
          </p:nvPicPr>
          <p:blipFill>
            <a:blip r:embed="rId2"/>
            <a:stretch>
              <a:fillRect/>
            </a:stretch>
          </p:blipFill>
          <p:spPr>
            <a:xfrm>
              <a:off x="179299" y="2173555"/>
              <a:ext cx="2560320" cy="1920240"/>
            </a:xfrm>
            <a:prstGeom prst="rect">
              <a:avLst/>
            </a:prstGeom>
            <a:ln>
              <a:solidFill>
                <a:schemeClr val="bg1"/>
              </a:solidFill>
            </a:ln>
          </p:spPr>
        </p:pic>
        <p:pic>
          <p:nvPicPr>
            <p:cNvPr id="7" name="Picture 6"/>
            <p:cNvPicPr>
              <a:picLocks noChangeAspect="1"/>
            </p:cNvPicPr>
            <p:nvPr/>
          </p:nvPicPr>
          <p:blipFill>
            <a:blip r:embed="rId3"/>
            <a:stretch>
              <a:fillRect/>
            </a:stretch>
          </p:blipFill>
          <p:spPr>
            <a:xfrm>
              <a:off x="3025039" y="2173555"/>
              <a:ext cx="2560319" cy="1920240"/>
            </a:xfrm>
            <a:prstGeom prst="rect">
              <a:avLst/>
            </a:prstGeom>
            <a:ln>
              <a:solidFill>
                <a:schemeClr val="bg1"/>
              </a:solidFill>
            </a:ln>
          </p:spPr>
        </p:pic>
        <p:sp>
          <p:nvSpPr>
            <p:cNvPr id="8" name="TextBox 7"/>
            <p:cNvSpPr txBox="1"/>
            <p:nvPr/>
          </p:nvSpPr>
          <p:spPr>
            <a:xfrm>
              <a:off x="118622" y="4176922"/>
              <a:ext cx="2661258"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American Goldfinch </a:t>
              </a:r>
            </a:p>
            <a:p>
              <a:pPr algn="ctr"/>
              <a:r>
                <a:rPr lang="en-US" sz="2000" dirty="0">
                  <a:solidFill>
                    <a:srgbClr val="FFFF00"/>
                  </a:solidFill>
                  <a:latin typeface="Comic Sans MS" panose="030F0702030302020204" pitchFamily="66" charset="0"/>
                </a:rPr>
                <a:t>Length: 4.3 – 5.1”</a:t>
              </a:r>
            </a:p>
          </p:txBody>
        </p:sp>
        <p:sp>
          <p:nvSpPr>
            <p:cNvPr id="9" name="TextBox 8">
              <a:extLst>
                <a:ext uri="{FF2B5EF4-FFF2-40B4-BE49-F238E27FC236}">
                  <a16:creationId xmlns:a16="http://schemas.microsoft.com/office/drawing/2014/main" id="{ABE9BD29-4646-447B-93FC-842945EEC6EB}"/>
                </a:ext>
              </a:extLst>
            </p:cNvPr>
            <p:cNvSpPr txBox="1"/>
            <p:nvPr/>
          </p:nvSpPr>
          <p:spPr>
            <a:xfrm>
              <a:off x="179299" y="2189581"/>
              <a:ext cx="935532" cy="410971"/>
            </a:xfrm>
            <a:prstGeom prst="rect">
              <a:avLst/>
            </a:prstGeom>
            <a:noFill/>
          </p:spPr>
          <p:txBody>
            <a:bodyPr wrap="square" rtlCol="0">
              <a:spAutoFit/>
            </a:bodyPr>
            <a:lstStyle/>
            <a:p>
              <a:r>
                <a:rPr lang="en-US" sz="2000" dirty="0">
                  <a:latin typeface="Comic Sans MS" panose="030F0702030302020204" pitchFamily="66" charset="0"/>
                </a:rPr>
                <a:t>(Male)</a:t>
              </a:r>
            </a:p>
          </p:txBody>
        </p:sp>
        <p:sp>
          <p:nvSpPr>
            <p:cNvPr id="10" name="TextBox 9">
              <a:extLst>
                <a:ext uri="{FF2B5EF4-FFF2-40B4-BE49-F238E27FC236}">
                  <a16:creationId xmlns:a16="http://schemas.microsoft.com/office/drawing/2014/main" id="{AFA1FE11-9DDA-4070-8DFA-8E0717697E40}"/>
                </a:ext>
              </a:extLst>
            </p:cNvPr>
            <p:cNvSpPr txBox="1"/>
            <p:nvPr/>
          </p:nvSpPr>
          <p:spPr>
            <a:xfrm>
              <a:off x="4352612" y="2189581"/>
              <a:ext cx="1245587" cy="404153"/>
            </a:xfrm>
            <a:prstGeom prst="rect">
              <a:avLst/>
            </a:prstGeom>
            <a:noFill/>
          </p:spPr>
          <p:txBody>
            <a:bodyPr wrap="square" rtlCol="0">
              <a:spAutoFit/>
            </a:bodyPr>
            <a:lstStyle/>
            <a:p>
              <a:pPr algn="ctr"/>
              <a:r>
                <a:rPr lang="en-US" sz="2000" dirty="0">
                  <a:latin typeface="Comic Sans MS" panose="030F0702030302020204" pitchFamily="66" charset="0"/>
                </a:rPr>
                <a:t>(Female)</a:t>
              </a:r>
            </a:p>
          </p:txBody>
        </p:sp>
      </p:grpSp>
      <p:sp>
        <p:nvSpPr>
          <p:cNvPr id="11" name="TextBox 10">
            <a:extLst>
              <a:ext uri="{FF2B5EF4-FFF2-40B4-BE49-F238E27FC236}">
                <a16:creationId xmlns:a16="http://schemas.microsoft.com/office/drawing/2014/main" id="{AE54D513-0412-4DD6-8A48-35D4D65B7BC9}"/>
              </a:ext>
            </a:extLst>
          </p:cNvPr>
          <p:cNvSpPr txBox="1"/>
          <p:nvPr/>
        </p:nvSpPr>
        <p:spPr>
          <a:xfrm>
            <a:off x="10821509" y="864709"/>
            <a:ext cx="1055182" cy="830997"/>
          </a:xfrm>
          <a:prstGeom prst="rect">
            <a:avLst/>
          </a:prstGeom>
          <a:noFill/>
        </p:spPr>
        <p:txBody>
          <a:bodyPr wrap="square" rtlCol="0">
            <a:spAutoFit/>
          </a:bodyPr>
          <a:lstStyle/>
          <a:p>
            <a:pPr algn="ctr"/>
            <a:r>
              <a:rPr lang="en-US" sz="2400" b="1" dirty="0"/>
              <a:t>Slide 2 of 4</a:t>
            </a:r>
          </a:p>
        </p:txBody>
      </p:sp>
      <p:grpSp>
        <p:nvGrpSpPr>
          <p:cNvPr id="19" name="Group 18">
            <a:extLst>
              <a:ext uri="{FF2B5EF4-FFF2-40B4-BE49-F238E27FC236}">
                <a16:creationId xmlns:a16="http://schemas.microsoft.com/office/drawing/2014/main" id="{143C3C20-E14F-4CC3-8A94-79365B43FE7F}"/>
              </a:ext>
            </a:extLst>
          </p:cNvPr>
          <p:cNvGrpSpPr/>
          <p:nvPr/>
        </p:nvGrpSpPr>
        <p:grpSpPr>
          <a:xfrm>
            <a:off x="6856628" y="2130488"/>
            <a:ext cx="5245041" cy="1979333"/>
            <a:chOff x="6856628" y="2130488"/>
            <a:chExt cx="5245041" cy="1979333"/>
          </a:xfrm>
        </p:grpSpPr>
        <p:pic>
          <p:nvPicPr>
            <p:cNvPr id="13" name="Picture 12">
              <a:extLst>
                <a:ext uri="{FF2B5EF4-FFF2-40B4-BE49-F238E27FC236}">
                  <a16:creationId xmlns:a16="http://schemas.microsoft.com/office/drawing/2014/main" id="{9C1720FB-1454-45DA-8079-83450BDD1ECF}"/>
                </a:ext>
              </a:extLst>
            </p:cNvPr>
            <p:cNvPicPr>
              <a:picLocks noChangeAspect="1"/>
            </p:cNvPicPr>
            <p:nvPr/>
          </p:nvPicPr>
          <p:blipFill>
            <a:blip r:embed="rId4"/>
            <a:stretch>
              <a:fillRect/>
            </a:stretch>
          </p:blipFill>
          <p:spPr>
            <a:xfrm>
              <a:off x="6856628" y="2189581"/>
              <a:ext cx="2560319" cy="1920240"/>
            </a:xfrm>
            <a:prstGeom prst="rect">
              <a:avLst/>
            </a:prstGeom>
            <a:ln>
              <a:solidFill>
                <a:schemeClr val="bg1"/>
              </a:solidFill>
            </a:ln>
          </p:spPr>
        </p:pic>
        <p:sp>
          <p:nvSpPr>
            <p:cNvPr id="14" name="TextBox 13">
              <a:extLst>
                <a:ext uri="{FF2B5EF4-FFF2-40B4-BE49-F238E27FC236}">
                  <a16:creationId xmlns:a16="http://schemas.microsoft.com/office/drawing/2014/main" id="{28FB381C-2536-4870-87E0-46B6FA52FB3A}"/>
                </a:ext>
              </a:extLst>
            </p:cNvPr>
            <p:cNvSpPr txBox="1"/>
            <p:nvPr/>
          </p:nvSpPr>
          <p:spPr>
            <a:xfrm>
              <a:off x="9147075" y="2130488"/>
              <a:ext cx="2954594"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Carolina Wren</a:t>
              </a:r>
            </a:p>
            <a:p>
              <a:pPr algn="ctr"/>
              <a:r>
                <a:rPr lang="en-US" sz="2000" dirty="0">
                  <a:solidFill>
                    <a:srgbClr val="FFFF00"/>
                  </a:solidFill>
                  <a:latin typeface="Comic Sans MS" panose="030F0702030302020204" pitchFamily="66" charset="0"/>
                </a:rPr>
                <a:t>Length: 4.7 – 5.5”</a:t>
              </a:r>
            </a:p>
          </p:txBody>
        </p:sp>
      </p:grpSp>
      <p:grpSp>
        <p:nvGrpSpPr>
          <p:cNvPr id="20" name="Group 19">
            <a:extLst>
              <a:ext uri="{FF2B5EF4-FFF2-40B4-BE49-F238E27FC236}">
                <a16:creationId xmlns:a16="http://schemas.microsoft.com/office/drawing/2014/main" id="{847A76E0-E017-40AD-BAB6-90273F9B780D}"/>
              </a:ext>
            </a:extLst>
          </p:cNvPr>
          <p:cNvGrpSpPr/>
          <p:nvPr/>
        </p:nvGrpSpPr>
        <p:grpSpPr>
          <a:xfrm>
            <a:off x="2779880" y="4527081"/>
            <a:ext cx="4806591" cy="1920240"/>
            <a:chOff x="2779880" y="4527081"/>
            <a:chExt cx="4806591" cy="1920240"/>
          </a:xfrm>
        </p:grpSpPr>
        <p:pic>
          <p:nvPicPr>
            <p:cNvPr id="15" name="Picture 14">
              <a:extLst>
                <a:ext uri="{FF2B5EF4-FFF2-40B4-BE49-F238E27FC236}">
                  <a16:creationId xmlns:a16="http://schemas.microsoft.com/office/drawing/2014/main" id="{AAFFA97A-C069-463A-890F-8C7F689476A9}"/>
                </a:ext>
              </a:extLst>
            </p:cNvPr>
            <p:cNvPicPr>
              <a:picLocks noChangeAspect="1"/>
            </p:cNvPicPr>
            <p:nvPr/>
          </p:nvPicPr>
          <p:blipFill>
            <a:blip r:embed="rId5"/>
            <a:stretch>
              <a:fillRect/>
            </a:stretch>
          </p:blipFill>
          <p:spPr>
            <a:xfrm>
              <a:off x="2779880" y="4527081"/>
              <a:ext cx="2560320" cy="1920240"/>
            </a:xfrm>
            <a:prstGeom prst="rect">
              <a:avLst/>
            </a:prstGeom>
            <a:ln>
              <a:solidFill>
                <a:schemeClr val="bg1"/>
              </a:solidFill>
            </a:ln>
          </p:spPr>
        </p:pic>
        <p:sp>
          <p:nvSpPr>
            <p:cNvPr id="16" name="TextBox 15">
              <a:extLst>
                <a:ext uri="{FF2B5EF4-FFF2-40B4-BE49-F238E27FC236}">
                  <a16:creationId xmlns:a16="http://schemas.microsoft.com/office/drawing/2014/main" id="{0A531CF7-96DE-4522-A225-00D2A04207D0}"/>
                </a:ext>
              </a:extLst>
            </p:cNvPr>
            <p:cNvSpPr txBox="1"/>
            <p:nvPr/>
          </p:nvSpPr>
          <p:spPr>
            <a:xfrm>
              <a:off x="5340200" y="4556182"/>
              <a:ext cx="2246271" cy="1015663"/>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White-breasted Nuthatch</a:t>
              </a:r>
            </a:p>
            <a:p>
              <a:pPr algn="ctr"/>
              <a:r>
                <a:rPr lang="en-US" sz="2000" dirty="0">
                  <a:solidFill>
                    <a:srgbClr val="FFFF00"/>
                  </a:solidFill>
                  <a:latin typeface="Comic Sans MS" panose="030F0702030302020204" pitchFamily="66" charset="0"/>
                </a:rPr>
                <a:t>Length: 5.1 - 5.5”</a:t>
              </a:r>
            </a:p>
          </p:txBody>
        </p:sp>
      </p:grpSp>
      <p:grpSp>
        <p:nvGrpSpPr>
          <p:cNvPr id="21" name="Group 20">
            <a:extLst>
              <a:ext uri="{FF2B5EF4-FFF2-40B4-BE49-F238E27FC236}">
                <a16:creationId xmlns:a16="http://schemas.microsoft.com/office/drawing/2014/main" id="{947A597E-52DF-4A68-B11C-18C482222B89}"/>
              </a:ext>
            </a:extLst>
          </p:cNvPr>
          <p:cNvGrpSpPr/>
          <p:nvPr/>
        </p:nvGrpSpPr>
        <p:grpSpPr>
          <a:xfrm>
            <a:off x="7866915" y="4527081"/>
            <a:ext cx="3908865" cy="1920240"/>
            <a:chOff x="7866915" y="4527081"/>
            <a:chExt cx="3908865" cy="1920240"/>
          </a:xfrm>
        </p:grpSpPr>
        <p:pic>
          <p:nvPicPr>
            <p:cNvPr id="17" name="Picture 16">
              <a:extLst>
                <a:ext uri="{FF2B5EF4-FFF2-40B4-BE49-F238E27FC236}">
                  <a16:creationId xmlns:a16="http://schemas.microsoft.com/office/drawing/2014/main" id="{108CC360-8B32-437B-98DE-237B7C5F5CEB}"/>
                </a:ext>
              </a:extLst>
            </p:cNvPr>
            <p:cNvPicPr>
              <a:picLocks noChangeAspect="1"/>
            </p:cNvPicPr>
            <p:nvPr/>
          </p:nvPicPr>
          <p:blipFill>
            <a:blip r:embed="rId6"/>
            <a:stretch>
              <a:fillRect/>
            </a:stretch>
          </p:blipFill>
          <p:spPr>
            <a:xfrm flipH="1">
              <a:off x="7866915" y="4527081"/>
              <a:ext cx="2560320" cy="1920240"/>
            </a:xfrm>
            <a:prstGeom prst="rect">
              <a:avLst/>
            </a:prstGeom>
            <a:ln>
              <a:solidFill>
                <a:schemeClr val="bg1"/>
              </a:solidFill>
            </a:ln>
          </p:spPr>
        </p:pic>
        <p:sp>
          <p:nvSpPr>
            <p:cNvPr id="18" name="TextBox 17">
              <a:extLst>
                <a:ext uri="{FF2B5EF4-FFF2-40B4-BE49-F238E27FC236}">
                  <a16:creationId xmlns:a16="http://schemas.microsoft.com/office/drawing/2014/main" id="{EB09D472-B90C-4425-9FBF-E869402666E0}"/>
                </a:ext>
              </a:extLst>
            </p:cNvPr>
            <p:cNvSpPr txBox="1"/>
            <p:nvPr/>
          </p:nvSpPr>
          <p:spPr>
            <a:xfrm>
              <a:off x="10427235" y="4527081"/>
              <a:ext cx="1348545" cy="1323439"/>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Tufted Titmouse</a:t>
              </a:r>
            </a:p>
            <a:p>
              <a:pPr algn="ctr"/>
              <a:r>
                <a:rPr lang="en-US" sz="2000" dirty="0">
                  <a:solidFill>
                    <a:srgbClr val="FFFF00"/>
                  </a:solidFill>
                  <a:latin typeface="Comic Sans MS" panose="030F0702030302020204" pitchFamily="66" charset="0"/>
                </a:rPr>
                <a:t>Length: 5.5 – 6.3”</a:t>
              </a:r>
            </a:p>
          </p:txBody>
        </p:sp>
      </p:grpSp>
    </p:spTree>
    <p:extLst>
      <p:ext uri="{BB962C8B-B14F-4D97-AF65-F5344CB8AC3E}">
        <p14:creationId xmlns:p14="http://schemas.microsoft.com/office/powerpoint/2010/main" val="393729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EFED996-8A9A-46F0-AB33-CDBCC5C600DE}"/>
              </a:ext>
            </a:extLst>
          </p:cNvPr>
          <p:cNvGrpSpPr/>
          <p:nvPr/>
        </p:nvGrpSpPr>
        <p:grpSpPr>
          <a:xfrm>
            <a:off x="6805412" y="2201149"/>
            <a:ext cx="4907247" cy="1920240"/>
            <a:chOff x="7284753" y="2201149"/>
            <a:chExt cx="4907247" cy="1920240"/>
          </a:xfrm>
        </p:grpSpPr>
        <p:pic>
          <p:nvPicPr>
            <p:cNvPr id="7" name="Picture 6"/>
            <p:cNvPicPr>
              <a:picLocks noChangeAspect="1"/>
            </p:cNvPicPr>
            <p:nvPr/>
          </p:nvPicPr>
          <p:blipFill>
            <a:blip r:embed="rId2"/>
            <a:stretch>
              <a:fillRect/>
            </a:stretch>
          </p:blipFill>
          <p:spPr>
            <a:xfrm>
              <a:off x="7284753" y="2201149"/>
              <a:ext cx="2560320" cy="1920240"/>
            </a:xfrm>
            <a:prstGeom prst="rect">
              <a:avLst/>
            </a:prstGeom>
            <a:ln>
              <a:solidFill>
                <a:schemeClr val="bg1"/>
              </a:solidFill>
            </a:ln>
          </p:spPr>
        </p:pic>
        <p:sp>
          <p:nvSpPr>
            <p:cNvPr id="8" name="TextBox 7"/>
            <p:cNvSpPr txBox="1"/>
            <p:nvPr/>
          </p:nvSpPr>
          <p:spPr>
            <a:xfrm>
              <a:off x="9773942" y="2230517"/>
              <a:ext cx="2418058"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Killdeer</a:t>
              </a:r>
            </a:p>
            <a:p>
              <a:pPr algn="ctr"/>
              <a:r>
                <a:rPr lang="en-US" sz="2000" dirty="0">
                  <a:solidFill>
                    <a:srgbClr val="FFFF00"/>
                  </a:solidFill>
                  <a:latin typeface="Comic Sans MS" panose="030F0702030302020204" pitchFamily="66" charset="0"/>
                </a:rPr>
                <a:t>Length: 7.9-11.0”</a:t>
              </a:r>
            </a:p>
          </p:txBody>
        </p:sp>
      </p:grpSp>
      <p:grpSp>
        <p:nvGrpSpPr>
          <p:cNvPr id="9" name="Group 8">
            <a:extLst>
              <a:ext uri="{FF2B5EF4-FFF2-40B4-BE49-F238E27FC236}">
                <a16:creationId xmlns:a16="http://schemas.microsoft.com/office/drawing/2014/main" id="{1EE916DE-0915-4F97-B407-BB8698280279}"/>
              </a:ext>
            </a:extLst>
          </p:cNvPr>
          <p:cNvGrpSpPr/>
          <p:nvPr/>
        </p:nvGrpSpPr>
        <p:grpSpPr>
          <a:xfrm>
            <a:off x="138773" y="2201149"/>
            <a:ext cx="5354510" cy="2710064"/>
            <a:chOff x="6200536" y="3963214"/>
            <a:chExt cx="5354510" cy="2710064"/>
          </a:xfrm>
        </p:grpSpPr>
        <p:pic>
          <p:nvPicPr>
            <p:cNvPr id="10" name="Picture 9">
              <a:extLst>
                <a:ext uri="{FF2B5EF4-FFF2-40B4-BE49-F238E27FC236}">
                  <a16:creationId xmlns:a16="http://schemas.microsoft.com/office/drawing/2014/main" id="{E09F14B7-9A5F-4F33-A57D-99AC4F6778C3}"/>
                </a:ext>
              </a:extLst>
            </p:cNvPr>
            <p:cNvPicPr>
              <a:picLocks noChangeAspect="1"/>
            </p:cNvPicPr>
            <p:nvPr/>
          </p:nvPicPr>
          <p:blipFill>
            <a:blip r:embed="rId3"/>
            <a:stretch>
              <a:fillRect/>
            </a:stretch>
          </p:blipFill>
          <p:spPr>
            <a:xfrm>
              <a:off x="6200536" y="3963214"/>
              <a:ext cx="2560320" cy="1920240"/>
            </a:xfrm>
            <a:prstGeom prst="rect">
              <a:avLst/>
            </a:prstGeom>
            <a:ln>
              <a:solidFill>
                <a:schemeClr val="bg1"/>
              </a:solidFill>
            </a:ln>
          </p:spPr>
        </p:pic>
        <p:pic>
          <p:nvPicPr>
            <p:cNvPr id="11" name="Picture 10">
              <a:extLst>
                <a:ext uri="{FF2B5EF4-FFF2-40B4-BE49-F238E27FC236}">
                  <a16:creationId xmlns:a16="http://schemas.microsoft.com/office/drawing/2014/main" id="{1FD24853-54A8-43D6-B9FA-C84E74B0153C}"/>
                </a:ext>
              </a:extLst>
            </p:cNvPr>
            <p:cNvPicPr>
              <a:picLocks noChangeAspect="1"/>
            </p:cNvPicPr>
            <p:nvPr/>
          </p:nvPicPr>
          <p:blipFill>
            <a:blip r:embed="rId4"/>
            <a:stretch>
              <a:fillRect/>
            </a:stretch>
          </p:blipFill>
          <p:spPr>
            <a:xfrm>
              <a:off x="8994727" y="3963214"/>
              <a:ext cx="2560319" cy="1920240"/>
            </a:xfrm>
            <a:prstGeom prst="rect">
              <a:avLst/>
            </a:prstGeom>
            <a:ln>
              <a:solidFill>
                <a:schemeClr val="bg1"/>
              </a:solidFill>
            </a:ln>
          </p:spPr>
        </p:pic>
        <p:sp>
          <p:nvSpPr>
            <p:cNvPr id="12" name="TextBox 11">
              <a:extLst>
                <a:ext uri="{FF2B5EF4-FFF2-40B4-BE49-F238E27FC236}">
                  <a16:creationId xmlns:a16="http://schemas.microsoft.com/office/drawing/2014/main" id="{2568830A-17A3-4028-9441-CCE6A591593B}"/>
                </a:ext>
              </a:extLst>
            </p:cNvPr>
            <p:cNvSpPr txBox="1"/>
            <p:nvPr/>
          </p:nvSpPr>
          <p:spPr>
            <a:xfrm>
              <a:off x="7446099" y="5965392"/>
              <a:ext cx="2873033"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Eastern Bluebird</a:t>
              </a:r>
              <a:endParaRPr lang="en-US" sz="2000" dirty="0">
                <a:solidFill>
                  <a:srgbClr val="FFFF00"/>
                </a:solidFill>
                <a:latin typeface="Comic Sans MS" panose="030F0702030302020204" pitchFamily="66" charset="0"/>
              </a:endParaRPr>
            </a:p>
            <a:p>
              <a:pPr algn="ctr"/>
              <a:r>
                <a:rPr lang="en-US" sz="2000" dirty="0">
                  <a:solidFill>
                    <a:srgbClr val="FFFF00"/>
                  </a:solidFill>
                  <a:latin typeface="Comic Sans MS" panose="030F0702030302020204" pitchFamily="66" charset="0"/>
                </a:rPr>
                <a:t>Length: 6.3 - 8.3”</a:t>
              </a:r>
            </a:p>
          </p:txBody>
        </p:sp>
        <p:sp>
          <p:nvSpPr>
            <p:cNvPr id="13" name="TextBox 12">
              <a:extLst>
                <a:ext uri="{FF2B5EF4-FFF2-40B4-BE49-F238E27FC236}">
                  <a16:creationId xmlns:a16="http://schemas.microsoft.com/office/drawing/2014/main" id="{1D6A9ACF-DCB0-4BE3-895D-2E12CC1FD9B6}"/>
                </a:ext>
              </a:extLst>
            </p:cNvPr>
            <p:cNvSpPr txBox="1"/>
            <p:nvPr/>
          </p:nvSpPr>
          <p:spPr>
            <a:xfrm>
              <a:off x="10335548" y="4009287"/>
              <a:ext cx="1219498" cy="400110"/>
            </a:xfrm>
            <a:prstGeom prst="rect">
              <a:avLst/>
            </a:prstGeom>
            <a:noFill/>
          </p:spPr>
          <p:txBody>
            <a:bodyPr wrap="square" rtlCol="0">
              <a:spAutoFit/>
            </a:bodyPr>
            <a:lstStyle/>
            <a:p>
              <a:pPr algn="ctr"/>
              <a:r>
                <a:rPr lang="en-US" sz="2000" dirty="0"/>
                <a:t>(Female)</a:t>
              </a:r>
            </a:p>
          </p:txBody>
        </p:sp>
        <p:sp>
          <p:nvSpPr>
            <p:cNvPr id="14" name="TextBox 13">
              <a:extLst>
                <a:ext uri="{FF2B5EF4-FFF2-40B4-BE49-F238E27FC236}">
                  <a16:creationId xmlns:a16="http://schemas.microsoft.com/office/drawing/2014/main" id="{0796EF08-5834-4DB2-9916-4ADF5212F4DF}"/>
                </a:ext>
              </a:extLst>
            </p:cNvPr>
            <p:cNvSpPr txBox="1"/>
            <p:nvPr/>
          </p:nvSpPr>
          <p:spPr>
            <a:xfrm>
              <a:off x="7927275" y="5390391"/>
              <a:ext cx="903806" cy="400110"/>
            </a:xfrm>
            <a:prstGeom prst="rect">
              <a:avLst/>
            </a:prstGeom>
            <a:noFill/>
          </p:spPr>
          <p:txBody>
            <a:bodyPr wrap="square" rtlCol="0">
              <a:spAutoFit/>
            </a:bodyPr>
            <a:lstStyle/>
            <a:p>
              <a:pPr algn="ctr"/>
              <a:r>
                <a:rPr lang="en-US" sz="2000" dirty="0">
                  <a:solidFill>
                    <a:schemeClr val="bg1"/>
                  </a:solidFill>
                </a:rPr>
                <a:t>(Male)</a:t>
              </a:r>
            </a:p>
          </p:txBody>
        </p:sp>
      </p:grpSp>
      <p:sp>
        <p:nvSpPr>
          <p:cNvPr id="15" name="TextBox 14">
            <a:extLst>
              <a:ext uri="{FF2B5EF4-FFF2-40B4-BE49-F238E27FC236}">
                <a16:creationId xmlns:a16="http://schemas.microsoft.com/office/drawing/2014/main" id="{FC9BDED3-5A53-4430-9182-C05B5F66B6B8}"/>
              </a:ext>
            </a:extLst>
          </p:cNvPr>
          <p:cNvSpPr txBox="1"/>
          <p:nvPr/>
        </p:nvSpPr>
        <p:spPr>
          <a:xfrm>
            <a:off x="10821509" y="864709"/>
            <a:ext cx="1055182" cy="830997"/>
          </a:xfrm>
          <a:prstGeom prst="rect">
            <a:avLst/>
          </a:prstGeom>
          <a:noFill/>
        </p:spPr>
        <p:txBody>
          <a:bodyPr wrap="square" rtlCol="0">
            <a:spAutoFit/>
          </a:bodyPr>
          <a:lstStyle/>
          <a:p>
            <a:pPr algn="ctr"/>
            <a:r>
              <a:rPr lang="en-US" sz="2400" b="1" dirty="0"/>
              <a:t>Slide 3 of 4</a:t>
            </a:r>
          </a:p>
        </p:txBody>
      </p:sp>
      <p:sp>
        <p:nvSpPr>
          <p:cNvPr id="18" name="Title 1">
            <a:extLst>
              <a:ext uri="{FF2B5EF4-FFF2-40B4-BE49-F238E27FC236}">
                <a16:creationId xmlns:a16="http://schemas.microsoft.com/office/drawing/2014/main" id="{A7FB9192-9539-46C0-80BE-C68604EDF50F}"/>
              </a:ext>
            </a:extLst>
          </p:cNvPr>
          <p:cNvSpPr>
            <a:spLocks noGrp="1"/>
          </p:cNvSpPr>
          <p:nvPr>
            <p:ph type="title"/>
          </p:nvPr>
        </p:nvSpPr>
        <p:spPr>
          <a:xfrm>
            <a:off x="2644368" y="826906"/>
            <a:ext cx="7129574" cy="905814"/>
          </a:xfrm>
        </p:spPr>
        <p:txBody>
          <a:bodyPr>
            <a:noAutofit/>
          </a:bodyPr>
          <a:lstStyle/>
          <a:p>
            <a:pPr algn="ctr">
              <a:lnSpc>
                <a:spcPct val="100000"/>
              </a:lnSpc>
              <a:spcAft>
                <a:spcPts val="2400"/>
              </a:spcAft>
            </a:pPr>
            <a:r>
              <a:rPr lang="en-US" dirty="0">
                <a:latin typeface="Comic Sans MS" panose="030F0702030302020204" pitchFamily="66" charset="0"/>
              </a:rPr>
              <a:t>More Common Backyard Birds…</a:t>
            </a:r>
          </a:p>
        </p:txBody>
      </p:sp>
      <p:grpSp>
        <p:nvGrpSpPr>
          <p:cNvPr id="19" name="Group 18">
            <a:extLst>
              <a:ext uri="{FF2B5EF4-FFF2-40B4-BE49-F238E27FC236}">
                <a16:creationId xmlns:a16="http://schemas.microsoft.com/office/drawing/2014/main" id="{14A91509-E69B-4ED2-B7F3-9B9F29847072}"/>
              </a:ext>
            </a:extLst>
          </p:cNvPr>
          <p:cNvGrpSpPr/>
          <p:nvPr/>
        </p:nvGrpSpPr>
        <p:grpSpPr>
          <a:xfrm>
            <a:off x="4094152" y="4515272"/>
            <a:ext cx="7680961" cy="1920240"/>
            <a:chOff x="2299752" y="3037963"/>
            <a:chExt cx="7680961" cy="1920240"/>
          </a:xfrm>
        </p:grpSpPr>
        <p:pic>
          <p:nvPicPr>
            <p:cNvPr id="20" name="Picture 19">
              <a:extLst>
                <a:ext uri="{FF2B5EF4-FFF2-40B4-BE49-F238E27FC236}">
                  <a16:creationId xmlns:a16="http://schemas.microsoft.com/office/drawing/2014/main" id="{131AF0DD-76C0-4C80-B403-E1080AA48E63}"/>
                </a:ext>
              </a:extLst>
            </p:cNvPr>
            <p:cNvPicPr>
              <a:picLocks noChangeAspect="1"/>
            </p:cNvPicPr>
            <p:nvPr/>
          </p:nvPicPr>
          <p:blipFill>
            <a:blip r:embed="rId5"/>
            <a:stretch>
              <a:fillRect/>
            </a:stretch>
          </p:blipFill>
          <p:spPr>
            <a:xfrm>
              <a:off x="2299752" y="3037963"/>
              <a:ext cx="2560320" cy="1920240"/>
            </a:xfrm>
            <a:prstGeom prst="rect">
              <a:avLst/>
            </a:prstGeom>
            <a:ln>
              <a:solidFill>
                <a:schemeClr val="bg1"/>
              </a:solidFill>
            </a:ln>
          </p:spPr>
        </p:pic>
        <p:pic>
          <p:nvPicPr>
            <p:cNvPr id="21" name="Picture 20">
              <a:extLst>
                <a:ext uri="{FF2B5EF4-FFF2-40B4-BE49-F238E27FC236}">
                  <a16:creationId xmlns:a16="http://schemas.microsoft.com/office/drawing/2014/main" id="{81A44AA0-8775-4A74-A686-5102BBE01B60}"/>
                </a:ext>
              </a:extLst>
            </p:cNvPr>
            <p:cNvPicPr>
              <a:picLocks noChangeAspect="1"/>
            </p:cNvPicPr>
            <p:nvPr/>
          </p:nvPicPr>
          <p:blipFill>
            <a:blip r:embed="rId6"/>
            <a:stretch>
              <a:fillRect/>
            </a:stretch>
          </p:blipFill>
          <p:spPr>
            <a:xfrm>
              <a:off x="7420393" y="3037963"/>
              <a:ext cx="2560320" cy="1920240"/>
            </a:xfrm>
            <a:prstGeom prst="rect">
              <a:avLst/>
            </a:prstGeom>
            <a:ln>
              <a:solidFill>
                <a:schemeClr val="bg1"/>
              </a:solidFill>
            </a:ln>
          </p:spPr>
        </p:pic>
        <p:sp>
          <p:nvSpPr>
            <p:cNvPr id="22" name="TextBox 21">
              <a:extLst>
                <a:ext uri="{FF2B5EF4-FFF2-40B4-BE49-F238E27FC236}">
                  <a16:creationId xmlns:a16="http://schemas.microsoft.com/office/drawing/2014/main" id="{B282296E-371E-4F9B-B87F-57EFF1BEA134}"/>
                </a:ext>
              </a:extLst>
            </p:cNvPr>
            <p:cNvSpPr txBox="1"/>
            <p:nvPr/>
          </p:nvSpPr>
          <p:spPr>
            <a:xfrm>
              <a:off x="4860072" y="3490251"/>
              <a:ext cx="2560321" cy="1015663"/>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Norther Cardinal </a:t>
              </a:r>
              <a:r>
                <a:rPr lang="en-US" sz="2000" dirty="0">
                  <a:solidFill>
                    <a:srgbClr val="FFFF00"/>
                  </a:solidFill>
                  <a:latin typeface="Comic Sans MS" panose="030F0702030302020204" pitchFamily="66" charset="0"/>
                </a:rPr>
                <a:t>(AKA “Red Bird”)</a:t>
              </a:r>
            </a:p>
            <a:p>
              <a:pPr algn="ctr"/>
              <a:r>
                <a:rPr lang="en-US" sz="2000" dirty="0">
                  <a:solidFill>
                    <a:srgbClr val="FFFF00"/>
                  </a:solidFill>
                  <a:latin typeface="Comic Sans MS" panose="030F0702030302020204" pitchFamily="66" charset="0"/>
                </a:rPr>
                <a:t>Length: 8.3 – 9.1”</a:t>
              </a:r>
            </a:p>
          </p:txBody>
        </p:sp>
        <p:sp>
          <p:nvSpPr>
            <p:cNvPr id="23" name="TextBox 22">
              <a:extLst>
                <a:ext uri="{FF2B5EF4-FFF2-40B4-BE49-F238E27FC236}">
                  <a16:creationId xmlns:a16="http://schemas.microsoft.com/office/drawing/2014/main" id="{9D9247F2-9B79-4FE3-B31C-CC7EE4FB3B97}"/>
                </a:ext>
              </a:extLst>
            </p:cNvPr>
            <p:cNvSpPr txBox="1"/>
            <p:nvPr/>
          </p:nvSpPr>
          <p:spPr>
            <a:xfrm>
              <a:off x="2401048" y="3161154"/>
              <a:ext cx="935532" cy="410971"/>
            </a:xfrm>
            <a:prstGeom prst="rect">
              <a:avLst/>
            </a:prstGeom>
            <a:noFill/>
          </p:spPr>
          <p:txBody>
            <a:bodyPr wrap="square" rtlCol="0">
              <a:spAutoFit/>
            </a:bodyPr>
            <a:lstStyle/>
            <a:p>
              <a:r>
                <a:rPr lang="en-US" sz="2000" dirty="0">
                  <a:latin typeface="Comic Sans MS" panose="030F0702030302020204" pitchFamily="66" charset="0"/>
                </a:rPr>
                <a:t>(Male)</a:t>
              </a:r>
            </a:p>
          </p:txBody>
        </p:sp>
        <p:sp>
          <p:nvSpPr>
            <p:cNvPr id="24" name="TextBox 23">
              <a:extLst>
                <a:ext uri="{FF2B5EF4-FFF2-40B4-BE49-F238E27FC236}">
                  <a16:creationId xmlns:a16="http://schemas.microsoft.com/office/drawing/2014/main" id="{13EDF7CB-D06B-4C1B-867A-4C6F9A985A47}"/>
                </a:ext>
              </a:extLst>
            </p:cNvPr>
            <p:cNvSpPr txBox="1"/>
            <p:nvPr/>
          </p:nvSpPr>
          <p:spPr>
            <a:xfrm>
              <a:off x="8544196" y="3161154"/>
              <a:ext cx="1249537" cy="400110"/>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(Female)</a:t>
              </a:r>
            </a:p>
          </p:txBody>
        </p:sp>
      </p:grpSp>
    </p:spTree>
    <p:extLst>
      <p:ext uri="{BB962C8B-B14F-4D97-AF65-F5344CB8AC3E}">
        <p14:creationId xmlns:p14="http://schemas.microsoft.com/office/powerpoint/2010/main" val="7130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07FC792-26B3-4928-95FC-4A155EBD298B}"/>
              </a:ext>
            </a:extLst>
          </p:cNvPr>
          <p:cNvGrpSpPr/>
          <p:nvPr/>
        </p:nvGrpSpPr>
        <p:grpSpPr>
          <a:xfrm>
            <a:off x="301107" y="2114937"/>
            <a:ext cx="2560320" cy="2628126"/>
            <a:chOff x="197323" y="2203612"/>
            <a:chExt cx="2560320" cy="2628126"/>
          </a:xfrm>
        </p:grpSpPr>
        <p:pic>
          <p:nvPicPr>
            <p:cNvPr id="8" name="Picture 7"/>
            <p:cNvPicPr>
              <a:picLocks noChangeAspect="1"/>
            </p:cNvPicPr>
            <p:nvPr/>
          </p:nvPicPr>
          <p:blipFill>
            <a:blip r:embed="rId2"/>
            <a:stretch>
              <a:fillRect/>
            </a:stretch>
          </p:blipFill>
          <p:spPr>
            <a:xfrm>
              <a:off x="197323" y="2203612"/>
              <a:ext cx="2560320" cy="1920240"/>
            </a:xfrm>
            <a:prstGeom prst="rect">
              <a:avLst/>
            </a:prstGeom>
            <a:ln>
              <a:solidFill>
                <a:schemeClr val="bg1"/>
              </a:solidFill>
            </a:ln>
          </p:spPr>
        </p:pic>
        <p:sp>
          <p:nvSpPr>
            <p:cNvPr id="9" name="TextBox 8"/>
            <p:cNvSpPr txBox="1"/>
            <p:nvPr/>
          </p:nvSpPr>
          <p:spPr>
            <a:xfrm>
              <a:off x="260385" y="4123852"/>
              <a:ext cx="2434196"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American Robin</a:t>
              </a:r>
            </a:p>
            <a:p>
              <a:pPr algn="ctr"/>
              <a:r>
                <a:rPr lang="en-US" sz="2000" dirty="0">
                  <a:solidFill>
                    <a:srgbClr val="FFFF00"/>
                  </a:solidFill>
                  <a:latin typeface="Comic Sans MS" panose="030F0702030302020204" pitchFamily="66" charset="0"/>
                </a:rPr>
                <a:t>Length: 7.9 – 11.0”</a:t>
              </a:r>
            </a:p>
          </p:txBody>
        </p:sp>
      </p:grpSp>
      <p:sp>
        <p:nvSpPr>
          <p:cNvPr id="14" name="Title 1">
            <a:extLst>
              <a:ext uri="{FF2B5EF4-FFF2-40B4-BE49-F238E27FC236}">
                <a16:creationId xmlns:a16="http://schemas.microsoft.com/office/drawing/2014/main" id="{F585D9C3-4071-43E7-A38D-2DE0E4E25AA4}"/>
              </a:ext>
            </a:extLst>
          </p:cNvPr>
          <p:cNvSpPr>
            <a:spLocks noGrp="1"/>
          </p:cNvSpPr>
          <p:nvPr>
            <p:ph type="title"/>
          </p:nvPr>
        </p:nvSpPr>
        <p:spPr>
          <a:xfrm>
            <a:off x="2644368" y="826906"/>
            <a:ext cx="7129574" cy="905814"/>
          </a:xfrm>
        </p:spPr>
        <p:txBody>
          <a:bodyPr>
            <a:noAutofit/>
          </a:bodyPr>
          <a:lstStyle/>
          <a:p>
            <a:pPr algn="ctr">
              <a:lnSpc>
                <a:spcPct val="100000"/>
              </a:lnSpc>
              <a:spcAft>
                <a:spcPts val="2400"/>
              </a:spcAft>
            </a:pPr>
            <a:r>
              <a:rPr lang="en-US" dirty="0">
                <a:latin typeface="Comic Sans MS" panose="030F0702030302020204" pitchFamily="66" charset="0"/>
              </a:rPr>
              <a:t>More Common Backyard Birds…</a:t>
            </a:r>
          </a:p>
        </p:txBody>
      </p:sp>
      <p:sp>
        <p:nvSpPr>
          <p:cNvPr id="15" name="TextBox 14">
            <a:extLst>
              <a:ext uri="{FF2B5EF4-FFF2-40B4-BE49-F238E27FC236}">
                <a16:creationId xmlns:a16="http://schemas.microsoft.com/office/drawing/2014/main" id="{79F981B5-6C8E-406A-8029-1507947CB30F}"/>
              </a:ext>
            </a:extLst>
          </p:cNvPr>
          <p:cNvSpPr txBox="1"/>
          <p:nvPr/>
        </p:nvSpPr>
        <p:spPr>
          <a:xfrm>
            <a:off x="10821509" y="864709"/>
            <a:ext cx="1055182" cy="830997"/>
          </a:xfrm>
          <a:prstGeom prst="rect">
            <a:avLst/>
          </a:prstGeom>
          <a:noFill/>
        </p:spPr>
        <p:txBody>
          <a:bodyPr wrap="square" rtlCol="0">
            <a:spAutoFit/>
          </a:bodyPr>
          <a:lstStyle/>
          <a:p>
            <a:pPr algn="ctr"/>
            <a:r>
              <a:rPr lang="en-US" sz="2400" b="1" dirty="0"/>
              <a:t>Slide 4 of 4</a:t>
            </a:r>
          </a:p>
        </p:txBody>
      </p:sp>
      <p:grpSp>
        <p:nvGrpSpPr>
          <p:cNvPr id="24" name="Group 23">
            <a:extLst>
              <a:ext uri="{FF2B5EF4-FFF2-40B4-BE49-F238E27FC236}">
                <a16:creationId xmlns:a16="http://schemas.microsoft.com/office/drawing/2014/main" id="{CFF5F3FE-1BC0-4FBC-A4C2-0A49DCAABFD2}"/>
              </a:ext>
            </a:extLst>
          </p:cNvPr>
          <p:cNvGrpSpPr/>
          <p:nvPr/>
        </p:nvGrpSpPr>
        <p:grpSpPr>
          <a:xfrm>
            <a:off x="5977978" y="2121347"/>
            <a:ext cx="3215148" cy="2628126"/>
            <a:chOff x="2856544" y="2203612"/>
            <a:chExt cx="3215148" cy="2628126"/>
          </a:xfrm>
        </p:grpSpPr>
        <p:pic>
          <p:nvPicPr>
            <p:cNvPr id="16" name="Picture 15">
              <a:extLst>
                <a:ext uri="{FF2B5EF4-FFF2-40B4-BE49-F238E27FC236}">
                  <a16:creationId xmlns:a16="http://schemas.microsoft.com/office/drawing/2014/main" id="{C01B8FE9-FFCC-4F2D-B224-442EC3378CEB}"/>
                </a:ext>
              </a:extLst>
            </p:cNvPr>
            <p:cNvPicPr>
              <a:picLocks noChangeAspect="1"/>
            </p:cNvPicPr>
            <p:nvPr/>
          </p:nvPicPr>
          <p:blipFill>
            <a:blip r:embed="rId3"/>
            <a:stretch>
              <a:fillRect/>
            </a:stretch>
          </p:blipFill>
          <p:spPr>
            <a:xfrm>
              <a:off x="3183959" y="2203612"/>
              <a:ext cx="2560319" cy="1920240"/>
            </a:xfrm>
            <a:prstGeom prst="rect">
              <a:avLst/>
            </a:prstGeom>
            <a:ln>
              <a:solidFill>
                <a:schemeClr val="bg1"/>
              </a:solidFill>
            </a:ln>
          </p:spPr>
        </p:pic>
        <p:sp>
          <p:nvSpPr>
            <p:cNvPr id="17" name="TextBox 16">
              <a:extLst>
                <a:ext uri="{FF2B5EF4-FFF2-40B4-BE49-F238E27FC236}">
                  <a16:creationId xmlns:a16="http://schemas.microsoft.com/office/drawing/2014/main" id="{4D2694A0-7123-4D81-8F3E-812A9A678161}"/>
                </a:ext>
              </a:extLst>
            </p:cNvPr>
            <p:cNvSpPr txBox="1"/>
            <p:nvPr/>
          </p:nvSpPr>
          <p:spPr>
            <a:xfrm>
              <a:off x="2856544" y="4123852"/>
              <a:ext cx="3215148"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Red-bellied Woodpecker</a:t>
              </a:r>
            </a:p>
            <a:p>
              <a:pPr algn="ctr"/>
              <a:r>
                <a:rPr lang="en-US" sz="2000" dirty="0">
                  <a:solidFill>
                    <a:srgbClr val="FFFF00"/>
                  </a:solidFill>
                  <a:latin typeface="Comic Sans MS" panose="030F0702030302020204" pitchFamily="66" charset="0"/>
                </a:rPr>
                <a:t>Length: 9.4 – 11.0”</a:t>
              </a:r>
            </a:p>
          </p:txBody>
        </p:sp>
      </p:grpSp>
      <p:grpSp>
        <p:nvGrpSpPr>
          <p:cNvPr id="25" name="Group 24">
            <a:extLst>
              <a:ext uri="{FF2B5EF4-FFF2-40B4-BE49-F238E27FC236}">
                <a16:creationId xmlns:a16="http://schemas.microsoft.com/office/drawing/2014/main" id="{C8958075-8A30-429C-BE03-E8EBFB3EF9C8}"/>
              </a:ext>
            </a:extLst>
          </p:cNvPr>
          <p:cNvGrpSpPr/>
          <p:nvPr/>
        </p:nvGrpSpPr>
        <p:grpSpPr>
          <a:xfrm>
            <a:off x="9309285" y="2121347"/>
            <a:ext cx="2567406" cy="2628126"/>
            <a:chOff x="6120310" y="2203612"/>
            <a:chExt cx="2567406" cy="2628126"/>
          </a:xfrm>
        </p:grpSpPr>
        <p:pic>
          <p:nvPicPr>
            <p:cNvPr id="18" name="Picture 17">
              <a:extLst>
                <a:ext uri="{FF2B5EF4-FFF2-40B4-BE49-F238E27FC236}">
                  <a16:creationId xmlns:a16="http://schemas.microsoft.com/office/drawing/2014/main" id="{E84BBC39-8C69-49B3-9510-259EDAA59A35}"/>
                </a:ext>
              </a:extLst>
            </p:cNvPr>
            <p:cNvPicPr>
              <a:picLocks noChangeAspect="1"/>
            </p:cNvPicPr>
            <p:nvPr/>
          </p:nvPicPr>
          <p:blipFill>
            <a:blip r:embed="rId4"/>
            <a:stretch>
              <a:fillRect/>
            </a:stretch>
          </p:blipFill>
          <p:spPr>
            <a:xfrm>
              <a:off x="6120310" y="2203612"/>
              <a:ext cx="2560319" cy="1920240"/>
            </a:xfrm>
            <a:prstGeom prst="rect">
              <a:avLst/>
            </a:prstGeom>
            <a:ln>
              <a:solidFill>
                <a:schemeClr val="bg1"/>
              </a:solidFill>
            </a:ln>
          </p:spPr>
        </p:pic>
        <p:sp>
          <p:nvSpPr>
            <p:cNvPr id="19" name="TextBox 18">
              <a:extLst>
                <a:ext uri="{FF2B5EF4-FFF2-40B4-BE49-F238E27FC236}">
                  <a16:creationId xmlns:a16="http://schemas.microsoft.com/office/drawing/2014/main" id="{A003FEC6-32C2-4DB3-9569-26C1BFD3CBE2}"/>
                </a:ext>
              </a:extLst>
            </p:cNvPr>
            <p:cNvSpPr txBox="1"/>
            <p:nvPr/>
          </p:nvSpPr>
          <p:spPr>
            <a:xfrm>
              <a:off x="6120310" y="4123852"/>
              <a:ext cx="2567406"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Blue Jay</a:t>
              </a:r>
            </a:p>
            <a:p>
              <a:pPr algn="ctr"/>
              <a:r>
                <a:rPr lang="en-US" sz="2000" dirty="0">
                  <a:solidFill>
                    <a:srgbClr val="FFFF00"/>
                  </a:solidFill>
                  <a:latin typeface="Comic Sans MS" panose="030F0702030302020204" pitchFamily="66" charset="0"/>
                </a:rPr>
                <a:t>Length: 9.8 – 11.8”</a:t>
              </a:r>
            </a:p>
          </p:txBody>
        </p:sp>
      </p:grpSp>
      <p:grpSp>
        <p:nvGrpSpPr>
          <p:cNvPr id="26" name="Group 25">
            <a:extLst>
              <a:ext uri="{FF2B5EF4-FFF2-40B4-BE49-F238E27FC236}">
                <a16:creationId xmlns:a16="http://schemas.microsoft.com/office/drawing/2014/main" id="{C7095481-FA44-4ADE-87D9-3494080B50BF}"/>
              </a:ext>
            </a:extLst>
          </p:cNvPr>
          <p:cNvGrpSpPr/>
          <p:nvPr/>
        </p:nvGrpSpPr>
        <p:grpSpPr>
          <a:xfrm>
            <a:off x="301107" y="4749473"/>
            <a:ext cx="5574995" cy="1920240"/>
            <a:chOff x="8846555" y="3288639"/>
            <a:chExt cx="5574995" cy="1920240"/>
          </a:xfrm>
        </p:grpSpPr>
        <p:pic>
          <p:nvPicPr>
            <p:cNvPr id="20" name="Picture 19">
              <a:extLst>
                <a:ext uri="{FF2B5EF4-FFF2-40B4-BE49-F238E27FC236}">
                  <a16:creationId xmlns:a16="http://schemas.microsoft.com/office/drawing/2014/main" id="{95F420DB-CA92-470C-A9B2-D95D0CEA17B5}"/>
                </a:ext>
              </a:extLst>
            </p:cNvPr>
            <p:cNvPicPr>
              <a:picLocks noChangeAspect="1"/>
            </p:cNvPicPr>
            <p:nvPr/>
          </p:nvPicPr>
          <p:blipFill>
            <a:blip r:embed="rId5"/>
            <a:stretch>
              <a:fillRect/>
            </a:stretch>
          </p:blipFill>
          <p:spPr>
            <a:xfrm>
              <a:off x="8846555" y="3288639"/>
              <a:ext cx="2560320" cy="1920240"/>
            </a:xfrm>
            <a:prstGeom prst="rect">
              <a:avLst/>
            </a:prstGeom>
            <a:ln>
              <a:solidFill>
                <a:schemeClr val="bg1"/>
              </a:solidFill>
            </a:ln>
          </p:spPr>
        </p:pic>
        <p:sp>
          <p:nvSpPr>
            <p:cNvPr id="21" name="TextBox 20">
              <a:extLst>
                <a:ext uri="{FF2B5EF4-FFF2-40B4-BE49-F238E27FC236}">
                  <a16:creationId xmlns:a16="http://schemas.microsoft.com/office/drawing/2014/main" id="{B0BFBB45-AF3D-42A3-BF7C-843CE9093443}"/>
                </a:ext>
              </a:extLst>
            </p:cNvPr>
            <p:cNvSpPr txBox="1"/>
            <p:nvPr/>
          </p:nvSpPr>
          <p:spPr>
            <a:xfrm>
              <a:off x="11441019" y="4165372"/>
              <a:ext cx="2980531" cy="1015663"/>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Northern Flicker </a:t>
              </a:r>
              <a:r>
                <a:rPr lang="en-US" sz="2000" dirty="0">
                  <a:solidFill>
                    <a:srgbClr val="FFFF00"/>
                  </a:solidFill>
                  <a:latin typeface="Comic Sans MS" panose="030F0702030302020204" pitchFamily="66" charset="0"/>
                </a:rPr>
                <a:t>(“AKA Yellow Hammer”)</a:t>
              </a:r>
            </a:p>
            <a:p>
              <a:pPr algn="ctr"/>
              <a:r>
                <a:rPr lang="en-US" sz="2000" dirty="0">
                  <a:solidFill>
                    <a:srgbClr val="FFFF00"/>
                  </a:solidFill>
                  <a:latin typeface="Comic Sans MS" panose="030F0702030302020204" pitchFamily="66" charset="0"/>
                </a:rPr>
                <a:t>Length: 11.0 – 12.2”</a:t>
              </a:r>
            </a:p>
          </p:txBody>
        </p:sp>
      </p:grpSp>
      <p:sp>
        <p:nvSpPr>
          <p:cNvPr id="22" name="TextBox 21">
            <a:extLst>
              <a:ext uri="{FF2B5EF4-FFF2-40B4-BE49-F238E27FC236}">
                <a16:creationId xmlns:a16="http://schemas.microsoft.com/office/drawing/2014/main" id="{56D248AD-B68D-4DFF-9CC2-6F26C07CFF5B}"/>
              </a:ext>
            </a:extLst>
          </p:cNvPr>
          <p:cNvSpPr txBox="1"/>
          <p:nvPr/>
        </p:nvSpPr>
        <p:spPr>
          <a:xfrm>
            <a:off x="6096000" y="4984611"/>
            <a:ext cx="5766747" cy="769441"/>
          </a:xfrm>
          <a:prstGeom prst="rect">
            <a:avLst/>
          </a:prstGeom>
          <a:solidFill>
            <a:schemeClr val="tx1"/>
          </a:solidFill>
          <a:ln w="19050">
            <a:solidFill>
              <a:srgbClr val="C00000"/>
            </a:solidFill>
            <a:prstDash val="dash"/>
          </a:ln>
        </p:spPr>
        <p:txBody>
          <a:bodyPr wrap="square" rtlCol="0">
            <a:spAutoFit/>
          </a:bodyPr>
          <a:lstStyle/>
          <a:p>
            <a:pPr algn="ctr"/>
            <a:r>
              <a:rPr lang="en-US" sz="2400" b="1" dirty="0">
                <a:solidFill>
                  <a:srgbClr val="C00000"/>
                </a:solidFill>
                <a:latin typeface="Comic Sans MS" panose="030F0702030302020204" pitchFamily="66" charset="0"/>
              </a:rPr>
              <a:t>Did you know?</a:t>
            </a:r>
          </a:p>
          <a:p>
            <a:pPr algn="ctr"/>
            <a:r>
              <a:rPr lang="en-US" sz="2000" dirty="0">
                <a:solidFill>
                  <a:schemeClr val="bg1"/>
                </a:solidFill>
                <a:latin typeface="Comic Sans MS" panose="030F0702030302020204" pitchFamily="66" charset="0"/>
              </a:rPr>
              <a:t>The Northern flicker is Alabama’s State Bird.</a:t>
            </a:r>
          </a:p>
        </p:txBody>
      </p:sp>
      <p:grpSp>
        <p:nvGrpSpPr>
          <p:cNvPr id="27" name="Group 26">
            <a:extLst>
              <a:ext uri="{FF2B5EF4-FFF2-40B4-BE49-F238E27FC236}">
                <a16:creationId xmlns:a16="http://schemas.microsoft.com/office/drawing/2014/main" id="{3C11453C-99DD-4E14-9FE1-41BEAC33B749}"/>
              </a:ext>
            </a:extLst>
          </p:cNvPr>
          <p:cNvGrpSpPr/>
          <p:nvPr/>
        </p:nvGrpSpPr>
        <p:grpSpPr>
          <a:xfrm>
            <a:off x="3315782" y="2114937"/>
            <a:ext cx="2560320" cy="2628126"/>
            <a:chOff x="425377" y="3313130"/>
            <a:chExt cx="2560320" cy="2628126"/>
          </a:xfrm>
        </p:grpSpPr>
        <p:pic>
          <p:nvPicPr>
            <p:cNvPr id="28" name="Picture 27">
              <a:extLst>
                <a:ext uri="{FF2B5EF4-FFF2-40B4-BE49-F238E27FC236}">
                  <a16:creationId xmlns:a16="http://schemas.microsoft.com/office/drawing/2014/main" id="{4341A577-06BC-42B5-BB87-AE8BEEB4A077}"/>
                </a:ext>
              </a:extLst>
            </p:cNvPr>
            <p:cNvPicPr>
              <a:picLocks noChangeAspect="1"/>
            </p:cNvPicPr>
            <p:nvPr/>
          </p:nvPicPr>
          <p:blipFill>
            <a:blip r:embed="rId6"/>
            <a:stretch>
              <a:fillRect/>
            </a:stretch>
          </p:blipFill>
          <p:spPr>
            <a:xfrm>
              <a:off x="425377" y="3313130"/>
              <a:ext cx="2560320" cy="1920240"/>
            </a:xfrm>
            <a:prstGeom prst="rect">
              <a:avLst/>
            </a:prstGeom>
            <a:ln>
              <a:solidFill>
                <a:schemeClr val="bg1"/>
              </a:solidFill>
            </a:ln>
          </p:spPr>
        </p:pic>
        <p:sp>
          <p:nvSpPr>
            <p:cNvPr id="29" name="TextBox 28">
              <a:extLst>
                <a:ext uri="{FF2B5EF4-FFF2-40B4-BE49-F238E27FC236}">
                  <a16:creationId xmlns:a16="http://schemas.microsoft.com/office/drawing/2014/main" id="{5B6B6A47-32EE-4E9D-9284-318BD6CF3878}"/>
                </a:ext>
              </a:extLst>
            </p:cNvPr>
            <p:cNvSpPr txBox="1"/>
            <p:nvPr/>
          </p:nvSpPr>
          <p:spPr>
            <a:xfrm>
              <a:off x="570615" y="5233370"/>
              <a:ext cx="2400799" cy="707886"/>
            </a:xfrm>
            <a:prstGeom prst="rect">
              <a:avLst/>
            </a:prstGeom>
            <a:noFill/>
          </p:spPr>
          <p:txBody>
            <a:bodyPr wrap="square" rtlCol="0">
              <a:spAutoFit/>
            </a:bodyPr>
            <a:lstStyle/>
            <a:p>
              <a:pPr algn="ctr"/>
              <a:r>
                <a:rPr lang="en-US" sz="2000" b="1" dirty="0">
                  <a:solidFill>
                    <a:srgbClr val="FFFF00"/>
                  </a:solidFill>
                  <a:latin typeface="Comic Sans MS" panose="030F0702030302020204" pitchFamily="66" charset="0"/>
                </a:rPr>
                <a:t>Mourning Dove</a:t>
              </a:r>
            </a:p>
            <a:p>
              <a:pPr algn="ctr"/>
              <a:r>
                <a:rPr lang="en-US" sz="2000" dirty="0">
                  <a:solidFill>
                    <a:srgbClr val="FFFF00"/>
                  </a:solidFill>
                  <a:latin typeface="Comic Sans MS" panose="030F0702030302020204" pitchFamily="66" charset="0"/>
                </a:rPr>
                <a:t>Length: 9.1 – 13.4”</a:t>
              </a:r>
            </a:p>
          </p:txBody>
        </p:sp>
      </p:grpSp>
      <p:sp>
        <p:nvSpPr>
          <p:cNvPr id="30" name="TextBox 29">
            <a:extLst>
              <a:ext uri="{FF2B5EF4-FFF2-40B4-BE49-F238E27FC236}">
                <a16:creationId xmlns:a16="http://schemas.microsoft.com/office/drawing/2014/main" id="{72893084-6FE1-40E2-A88F-C21D98ECDD79}"/>
              </a:ext>
            </a:extLst>
          </p:cNvPr>
          <p:cNvSpPr txBox="1"/>
          <p:nvPr/>
        </p:nvSpPr>
        <p:spPr>
          <a:xfrm>
            <a:off x="6882800" y="5842622"/>
            <a:ext cx="4620651" cy="1015663"/>
          </a:xfrm>
          <a:prstGeom prst="rect">
            <a:avLst/>
          </a:prstGeom>
          <a:noFill/>
        </p:spPr>
        <p:txBody>
          <a:bodyPr wrap="square" rtlCol="0">
            <a:spAutoFit/>
          </a:bodyPr>
          <a:lstStyle/>
          <a:p>
            <a:r>
              <a:rPr lang="en-US" dirty="0"/>
              <a:t>For additional information on birds, go to </a:t>
            </a:r>
          </a:p>
          <a:p>
            <a:r>
              <a:rPr lang="en-US" sz="2400" dirty="0">
                <a:hlinkClick r:id="rId7">
                  <a:extLst>
                    <a:ext uri="{A12FA001-AC4F-418D-AE19-62706E023703}">
                      <ahyp:hlinkClr xmlns:ahyp="http://schemas.microsoft.com/office/drawing/2018/hyperlinkcolor" val="tx"/>
                    </a:ext>
                  </a:extLst>
                </a:hlinkClick>
              </a:rPr>
              <a:t>https://www.allaboutbirds.org/</a:t>
            </a:r>
            <a:endParaRPr lang="en-US" sz="2400" dirty="0"/>
          </a:p>
          <a:p>
            <a:endParaRPr lang="en-US" dirty="0"/>
          </a:p>
        </p:txBody>
      </p:sp>
    </p:spTree>
    <p:extLst>
      <p:ext uri="{BB962C8B-B14F-4D97-AF65-F5344CB8AC3E}">
        <p14:creationId xmlns:p14="http://schemas.microsoft.com/office/powerpoint/2010/main" val="413859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1809635" y="915519"/>
            <a:ext cx="8562897" cy="744717"/>
          </a:xfrm>
        </p:spPr>
        <p:txBody>
          <a:bodyPr>
            <a:noAutofit/>
          </a:bodyPr>
          <a:lstStyle/>
          <a:p>
            <a:pPr algn="ctr">
              <a:spcBef>
                <a:spcPts val="600"/>
              </a:spcBef>
            </a:pPr>
            <a:r>
              <a:rPr lang="en-US" dirty="0">
                <a:latin typeface="Comic Sans MS" panose="030F0702030302020204" pitchFamily="66" charset="0"/>
              </a:rPr>
              <a:t>What are the characteristics or traits that make an organism a bird?</a:t>
            </a:r>
          </a:p>
        </p:txBody>
      </p:sp>
      <p:sp>
        <p:nvSpPr>
          <p:cNvPr id="7" name="TextBox 6"/>
          <p:cNvSpPr txBox="1"/>
          <p:nvPr/>
        </p:nvSpPr>
        <p:spPr>
          <a:xfrm>
            <a:off x="364019" y="6184111"/>
            <a:ext cx="11827981" cy="461665"/>
          </a:xfrm>
          <a:prstGeom prst="rect">
            <a:avLst/>
          </a:prstGeom>
          <a:noFill/>
        </p:spPr>
        <p:txBody>
          <a:bodyPr wrap="square" rtlCol="0">
            <a:spAutoFit/>
          </a:bodyPr>
          <a:lstStyle/>
          <a:p>
            <a:pPr marL="342900" indent="-342900">
              <a:spcAft>
                <a:spcPts val="600"/>
              </a:spcAft>
              <a:buFont typeface="Wingdings" panose="05000000000000000000" pitchFamily="2" charset="2"/>
              <a:buChar char="ü"/>
            </a:pPr>
            <a:r>
              <a:rPr lang="en-US" sz="2400" dirty="0">
                <a:solidFill>
                  <a:srgbClr val="C00000"/>
                </a:solidFill>
                <a:latin typeface="Comic Sans MS" panose="030F0702030302020204" pitchFamily="66" charset="0"/>
              </a:rPr>
              <a:t>Beak or bill as a “mouth” with no teeth – the gizzard </a:t>
            </a:r>
            <a:r>
              <a:rPr lang="en-US" sz="2000" dirty="0">
                <a:solidFill>
                  <a:srgbClr val="C00000"/>
                </a:solidFill>
                <a:latin typeface="Comic Sans MS" panose="030F0702030302020204" pitchFamily="66" charset="0"/>
              </a:rPr>
              <a:t>(stomach) </a:t>
            </a:r>
            <a:r>
              <a:rPr lang="en-US" sz="2400" dirty="0">
                <a:solidFill>
                  <a:srgbClr val="C00000"/>
                </a:solidFill>
                <a:latin typeface="Comic Sans MS" panose="030F0702030302020204" pitchFamily="66" charset="0"/>
              </a:rPr>
              <a:t>grinds the food</a:t>
            </a:r>
          </a:p>
        </p:txBody>
      </p:sp>
      <p:pic>
        <p:nvPicPr>
          <p:cNvPr id="1028" name="Picture 4" descr="Image result for photo of a carolina wren">
            <a:extLst>
              <a:ext uri="{FF2B5EF4-FFF2-40B4-BE49-F238E27FC236}">
                <a16:creationId xmlns:a16="http://schemas.microsoft.com/office/drawing/2014/main" id="{611C584B-4AEA-49B9-9D7A-F99436D52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7" r="16712" b="8443"/>
          <a:stretch/>
        </p:blipFill>
        <p:spPr bwMode="auto">
          <a:xfrm flipH="1">
            <a:off x="8796258" y="2168501"/>
            <a:ext cx="3152548" cy="19202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E37FE6F-39CB-4F68-A29B-4DB99F9FC81B}"/>
              </a:ext>
            </a:extLst>
          </p:cNvPr>
          <p:cNvSpPr txBox="1"/>
          <p:nvPr/>
        </p:nvSpPr>
        <p:spPr>
          <a:xfrm>
            <a:off x="8796258" y="4202558"/>
            <a:ext cx="3152548" cy="1292662"/>
          </a:xfrm>
          <a:prstGeom prst="rect">
            <a:avLst/>
          </a:prstGeom>
          <a:solidFill>
            <a:schemeClr val="tx1"/>
          </a:solidFill>
          <a:ln w="19050">
            <a:solidFill>
              <a:schemeClr val="accent1"/>
            </a:solidFill>
            <a:prstDash val="dash"/>
          </a:ln>
        </p:spPr>
        <p:txBody>
          <a:bodyPr wrap="square" rtlCol="0">
            <a:spAutoFit/>
          </a:bodyPr>
          <a:lstStyle/>
          <a:p>
            <a:pPr algn="ctr"/>
            <a:r>
              <a:rPr lang="en-US" sz="2400" b="1" dirty="0">
                <a:solidFill>
                  <a:srgbClr val="C00000"/>
                </a:solidFill>
                <a:latin typeface="Comic Sans MS" panose="030F0702030302020204" pitchFamily="66" charset="0"/>
              </a:rPr>
              <a:t>Did you know?</a:t>
            </a:r>
          </a:p>
          <a:p>
            <a:pPr algn="ctr"/>
            <a:r>
              <a:rPr lang="en-US" dirty="0">
                <a:solidFill>
                  <a:schemeClr val="bg1"/>
                </a:solidFill>
                <a:latin typeface="Comic Sans MS" panose="030F0702030302020204" pitchFamily="66" charset="0"/>
              </a:rPr>
              <a:t>There are approximately </a:t>
            </a:r>
          </a:p>
          <a:p>
            <a:pPr algn="ctr"/>
            <a:r>
              <a:rPr lang="en-US" b="1">
                <a:solidFill>
                  <a:srgbClr val="C00000"/>
                </a:solidFill>
                <a:latin typeface="Comic Sans MS" panose="030F0702030302020204" pitchFamily="66" charset="0"/>
              </a:rPr>
              <a:t>   </a:t>
            </a:r>
            <a:r>
              <a:rPr lang="en-US" b="1" u="sng">
                <a:solidFill>
                  <a:srgbClr val="C00000"/>
                </a:solidFill>
                <a:latin typeface="Comic Sans MS" panose="030F0702030302020204" pitchFamily="66" charset="0"/>
              </a:rPr>
              <a:t>10,000</a:t>
            </a:r>
            <a:r>
              <a:rPr lang="en-US" b="1">
                <a:solidFill>
                  <a:srgbClr val="C00000"/>
                </a:solidFill>
                <a:latin typeface="Comic Sans MS" panose="030F0702030302020204" pitchFamily="66" charset="0"/>
              </a:rPr>
              <a:t> </a:t>
            </a:r>
            <a:r>
              <a:rPr lang="en-US" b="1" dirty="0">
                <a:solidFill>
                  <a:srgbClr val="C00000"/>
                </a:solidFill>
                <a:latin typeface="Comic Sans MS" panose="030F0702030302020204" pitchFamily="66" charset="0"/>
              </a:rPr>
              <a:t>different</a:t>
            </a:r>
          </a:p>
          <a:p>
            <a:pPr algn="ctr"/>
            <a:r>
              <a:rPr lang="en-US" dirty="0">
                <a:solidFill>
                  <a:schemeClr val="bg1"/>
                </a:solidFill>
                <a:latin typeface="Comic Sans MS" panose="030F0702030302020204" pitchFamily="66" charset="0"/>
              </a:rPr>
              <a:t>bird species in the world.</a:t>
            </a:r>
          </a:p>
        </p:txBody>
      </p:sp>
      <p:sp>
        <p:nvSpPr>
          <p:cNvPr id="13" name="TextBox 12">
            <a:extLst>
              <a:ext uri="{FF2B5EF4-FFF2-40B4-BE49-F238E27FC236}">
                <a16:creationId xmlns:a16="http://schemas.microsoft.com/office/drawing/2014/main" id="{53C5D8D6-2734-4AD6-839F-98095309EE6F}"/>
              </a:ext>
            </a:extLst>
          </p:cNvPr>
          <p:cNvSpPr txBox="1"/>
          <p:nvPr/>
        </p:nvSpPr>
        <p:spPr>
          <a:xfrm>
            <a:off x="364019" y="3009903"/>
            <a:ext cx="6731442" cy="492443"/>
          </a:xfrm>
          <a:prstGeom prst="rect">
            <a:avLst/>
          </a:prstGeom>
          <a:noFill/>
        </p:spPr>
        <p:txBody>
          <a:bodyPr wrap="square" rtlCol="0">
            <a:spAutoFit/>
          </a:bodyPr>
          <a:lstStyle/>
          <a:p>
            <a:pPr>
              <a:spcAft>
                <a:spcPts val="600"/>
              </a:spcAft>
            </a:pPr>
            <a:r>
              <a:rPr lang="en-US" sz="2600" dirty="0">
                <a:solidFill>
                  <a:schemeClr val="bg1"/>
                </a:solidFill>
                <a:latin typeface="Comic Sans MS" panose="030F0702030302020204" pitchFamily="66" charset="0"/>
              </a:rPr>
              <a:t>How many legs do birds have?</a:t>
            </a:r>
          </a:p>
        </p:txBody>
      </p:sp>
      <p:sp>
        <p:nvSpPr>
          <p:cNvPr id="14" name="TextBox 13">
            <a:extLst>
              <a:ext uri="{FF2B5EF4-FFF2-40B4-BE49-F238E27FC236}">
                <a16:creationId xmlns:a16="http://schemas.microsoft.com/office/drawing/2014/main" id="{2578BC64-BC48-48CB-887F-604BABB713E4}"/>
              </a:ext>
            </a:extLst>
          </p:cNvPr>
          <p:cNvSpPr txBox="1"/>
          <p:nvPr/>
        </p:nvSpPr>
        <p:spPr>
          <a:xfrm>
            <a:off x="364019" y="2530048"/>
            <a:ext cx="5505154" cy="461665"/>
          </a:xfrm>
          <a:prstGeom prst="rect">
            <a:avLst/>
          </a:prstGeom>
          <a:noFill/>
        </p:spPr>
        <p:txBody>
          <a:bodyPr wrap="square" rtlCol="0">
            <a:spAutoFit/>
          </a:bodyPr>
          <a:lstStyle/>
          <a:p>
            <a:pPr marL="342900" indent="-342900">
              <a:spcAft>
                <a:spcPts val="600"/>
              </a:spcAft>
              <a:buFont typeface="Wingdings" panose="05000000000000000000" pitchFamily="2" charset="2"/>
              <a:buChar char="ü"/>
            </a:pPr>
            <a:r>
              <a:rPr lang="en-US" sz="2400" dirty="0">
                <a:solidFill>
                  <a:srgbClr val="C00000"/>
                </a:solidFill>
                <a:latin typeface="Comic Sans MS" panose="030F0702030302020204" pitchFamily="66" charset="0"/>
              </a:rPr>
              <a:t>Warm-blooded (or </a:t>
            </a:r>
            <a:r>
              <a:rPr lang="en-US" sz="2400" b="1" u="sng" dirty="0">
                <a:solidFill>
                  <a:srgbClr val="C00000"/>
                </a:solidFill>
                <a:latin typeface="Comic Sans MS" panose="030F0702030302020204" pitchFamily="66" charset="0"/>
              </a:rPr>
              <a:t>endothermic</a:t>
            </a:r>
            <a:r>
              <a:rPr lang="en-US" sz="2400" dirty="0">
                <a:solidFill>
                  <a:srgbClr val="C00000"/>
                </a:solidFill>
                <a:latin typeface="Comic Sans MS" panose="030F0702030302020204" pitchFamily="66" charset="0"/>
              </a:rPr>
              <a:t>)</a:t>
            </a:r>
          </a:p>
        </p:txBody>
      </p:sp>
      <p:sp>
        <p:nvSpPr>
          <p:cNvPr id="15" name="TextBox 14">
            <a:extLst>
              <a:ext uri="{FF2B5EF4-FFF2-40B4-BE49-F238E27FC236}">
                <a16:creationId xmlns:a16="http://schemas.microsoft.com/office/drawing/2014/main" id="{08CD00E1-EC50-4A87-A968-A9B682ED5B36}"/>
              </a:ext>
            </a:extLst>
          </p:cNvPr>
          <p:cNvSpPr txBox="1"/>
          <p:nvPr/>
        </p:nvSpPr>
        <p:spPr>
          <a:xfrm>
            <a:off x="364019" y="2106553"/>
            <a:ext cx="6731442" cy="492443"/>
          </a:xfrm>
          <a:prstGeom prst="rect">
            <a:avLst/>
          </a:prstGeom>
          <a:noFill/>
        </p:spPr>
        <p:txBody>
          <a:bodyPr wrap="square" rtlCol="0">
            <a:spAutoFit/>
          </a:bodyPr>
          <a:lstStyle/>
          <a:p>
            <a:pPr>
              <a:spcAft>
                <a:spcPts val="600"/>
              </a:spcAft>
            </a:pPr>
            <a:r>
              <a:rPr lang="en-US" sz="2600" dirty="0">
                <a:solidFill>
                  <a:schemeClr val="bg1"/>
                </a:solidFill>
                <a:latin typeface="Comic Sans MS" panose="030F0702030302020204" pitchFamily="66" charset="0"/>
              </a:rPr>
              <a:t>Are birds cold-blooded or warm-blooded?</a:t>
            </a:r>
          </a:p>
        </p:txBody>
      </p:sp>
      <p:sp>
        <p:nvSpPr>
          <p:cNvPr id="16" name="TextBox 15">
            <a:extLst>
              <a:ext uri="{FF2B5EF4-FFF2-40B4-BE49-F238E27FC236}">
                <a16:creationId xmlns:a16="http://schemas.microsoft.com/office/drawing/2014/main" id="{93CA8394-5A21-419B-BC52-1E525DACC0AD}"/>
              </a:ext>
            </a:extLst>
          </p:cNvPr>
          <p:cNvSpPr txBox="1"/>
          <p:nvPr/>
        </p:nvSpPr>
        <p:spPr>
          <a:xfrm>
            <a:off x="364019" y="3448244"/>
            <a:ext cx="6731442" cy="461665"/>
          </a:xfrm>
          <a:prstGeom prst="rect">
            <a:avLst/>
          </a:prstGeom>
          <a:noFill/>
        </p:spPr>
        <p:txBody>
          <a:bodyPr wrap="square" rtlCol="0">
            <a:spAutoFit/>
          </a:bodyPr>
          <a:lstStyle/>
          <a:p>
            <a:pPr marL="342900" indent="-342900">
              <a:spcAft>
                <a:spcPts val="600"/>
              </a:spcAft>
              <a:buFont typeface="Wingdings" panose="05000000000000000000" pitchFamily="2" charset="2"/>
              <a:buChar char="ü"/>
            </a:pPr>
            <a:r>
              <a:rPr lang="en-US" sz="2400" dirty="0">
                <a:solidFill>
                  <a:srgbClr val="C00000"/>
                </a:solidFill>
                <a:latin typeface="Comic Sans MS" panose="030F0702030302020204" pitchFamily="66" charset="0"/>
              </a:rPr>
              <a:t>Two wings </a:t>
            </a:r>
            <a:r>
              <a:rPr lang="en-US" sz="2000" dirty="0">
                <a:solidFill>
                  <a:srgbClr val="C00000"/>
                </a:solidFill>
                <a:latin typeface="Comic Sans MS" panose="030F0702030302020204" pitchFamily="66" charset="0"/>
              </a:rPr>
              <a:t>(instead of arms) </a:t>
            </a:r>
            <a:r>
              <a:rPr lang="en-US" sz="2400" dirty="0">
                <a:solidFill>
                  <a:srgbClr val="C00000"/>
                </a:solidFill>
                <a:latin typeface="Comic Sans MS" panose="030F0702030302020204" pitchFamily="66" charset="0"/>
              </a:rPr>
              <a:t>&amp; two legs</a:t>
            </a:r>
          </a:p>
        </p:txBody>
      </p:sp>
      <p:sp>
        <p:nvSpPr>
          <p:cNvPr id="17" name="TextBox 16">
            <a:extLst>
              <a:ext uri="{FF2B5EF4-FFF2-40B4-BE49-F238E27FC236}">
                <a16:creationId xmlns:a16="http://schemas.microsoft.com/office/drawing/2014/main" id="{1A6A803B-654E-4646-9A91-D8BBD4430B87}"/>
              </a:ext>
            </a:extLst>
          </p:cNvPr>
          <p:cNvSpPr txBox="1"/>
          <p:nvPr/>
        </p:nvSpPr>
        <p:spPr>
          <a:xfrm>
            <a:off x="364019" y="3939110"/>
            <a:ext cx="8386578" cy="492443"/>
          </a:xfrm>
          <a:prstGeom prst="rect">
            <a:avLst/>
          </a:prstGeom>
          <a:noFill/>
        </p:spPr>
        <p:txBody>
          <a:bodyPr wrap="square" rtlCol="0">
            <a:spAutoFit/>
          </a:bodyPr>
          <a:lstStyle/>
          <a:p>
            <a:pPr>
              <a:spcAft>
                <a:spcPts val="600"/>
              </a:spcAft>
            </a:pPr>
            <a:r>
              <a:rPr lang="en-US" sz="2600" dirty="0">
                <a:solidFill>
                  <a:schemeClr val="bg1"/>
                </a:solidFill>
                <a:latin typeface="Comic Sans MS" panose="030F0702030302020204" pitchFamily="66" charset="0"/>
              </a:rPr>
              <a:t>What kind of covering do birds have? Skin? Scales?</a:t>
            </a:r>
          </a:p>
        </p:txBody>
      </p:sp>
      <p:sp>
        <p:nvSpPr>
          <p:cNvPr id="18" name="TextBox 17">
            <a:extLst>
              <a:ext uri="{FF2B5EF4-FFF2-40B4-BE49-F238E27FC236}">
                <a16:creationId xmlns:a16="http://schemas.microsoft.com/office/drawing/2014/main" id="{9148D71B-BEE3-41F0-ACFF-0C4174134354}"/>
              </a:ext>
            </a:extLst>
          </p:cNvPr>
          <p:cNvSpPr txBox="1"/>
          <p:nvPr/>
        </p:nvSpPr>
        <p:spPr>
          <a:xfrm>
            <a:off x="364019" y="4431553"/>
            <a:ext cx="8386578" cy="461665"/>
          </a:xfrm>
          <a:prstGeom prst="rect">
            <a:avLst/>
          </a:prstGeom>
          <a:noFill/>
        </p:spPr>
        <p:txBody>
          <a:bodyPr wrap="square" rtlCol="0">
            <a:spAutoFit/>
          </a:bodyPr>
          <a:lstStyle/>
          <a:p>
            <a:pPr marL="342900" indent="-342900">
              <a:spcAft>
                <a:spcPts val="600"/>
              </a:spcAft>
              <a:buFont typeface="Wingdings" panose="05000000000000000000" pitchFamily="2" charset="2"/>
              <a:buChar char="ü"/>
            </a:pPr>
            <a:r>
              <a:rPr lang="en-US" sz="2400" dirty="0">
                <a:solidFill>
                  <a:srgbClr val="C00000"/>
                </a:solidFill>
                <a:latin typeface="Comic Sans MS" panose="030F0702030302020204" pitchFamily="66" charset="0"/>
              </a:rPr>
              <a:t>Feathers on their body &amp; scales on their feet and legs</a:t>
            </a:r>
          </a:p>
        </p:txBody>
      </p:sp>
      <p:sp>
        <p:nvSpPr>
          <p:cNvPr id="19" name="TextBox 18">
            <a:extLst>
              <a:ext uri="{FF2B5EF4-FFF2-40B4-BE49-F238E27FC236}">
                <a16:creationId xmlns:a16="http://schemas.microsoft.com/office/drawing/2014/main" id="{5FCEC4A6-66A5-47D2-B314-5D67BC28617E}"/>
              </a:ext>
            </a:extLst>
          </p:cNvPr>
          <p:cNvSpPr txBox="1"/>
          <p:nvPr/>
        </p:nvSpPr>
        <p:spPr>
          <a:xfrm>
            <a:off x="364019" y="4899373"/>
            <a:ext cx="8386578" cy="492443"/>
          </a:xfrm>
          <a:prstGeom prst="rect">
            <a:avLst/>
          </a:prstGeom>
          <a:noFill/>
        </p:spPr>
        <p:txBody>
          <a:bodyPr wrap="square" rtlCol="0">
            <a:spAutoFit/>
          </a:bodyPr>
          <a:lstStyle/>
          <a:p>
            <a:pPr>
              <a:spcAft>
                <a:spcPts val="600"/>
              </a:spcAft>
            </a:pPr>
            <a:r>
              <a:rPr lang="en-US" sz="2600" dirty="0">
                <a:solidFill>
                  <a:schemeClr val="bg1"/>
                </a:solidFill>
                <a:latin typeface="Comic Sans MS" panose="030F0702030302020204" pitchFamily="66" charset="0"/>
              </a:rPr>
              <a:t>How do birds give birth?  Live birth like humans?</a:t>
            </a:r>
          </a:p>
        </p:txBody>
      </p:sp>
      <p:sp>
        <p:nvSpPr>
          <p:cNvPr id="20" name="TextBox 19">
            <a:extLst>
              <a:ext uri="{FF2B5EF4-FFF2-40B4-BE49-F238E27FC236}">
                <a16:creationId xmlns:a16="http://schemas.microsoft.com/office/drawing/2014/main" id="{75D4B7E2-8766-491F-A527-36A6BE8FEB78}"/>
              </a:ext>
            </a:extLst>
          </p:cNvPr>
          <p:cNvSpPr txBox="1"/>
          <p:nvPr/>
        </p:nvSpPr>
        <p:spPr>
          <a:xfrm>
            <a:off x="318358" y="5280761"/>
            <a:ext cx="4388203" cy="461665"/>
          </a:xfrm>
          <a:prstGeom prst="rect">
            <a:avLst/>
          </a:prstGeom>
          <a:noFill/>
        </p:spPr>
        <p:txBody>
          <a:bodyPr wrap="square" rtlCol="0">
            <a:spAutoFit/>
          </a:bodyPr>
          <a:lstStyle/>
          <a:p>
            <a:pPr marL="342900" indent="-342900">
              <a:spcAft>
                <a:spcPts val="600"/>
              </a:spcAft>
              <a:buFont typeface="Wingdings" panose="05000000000000000000" pitchFamily="2" charset="2"/>
              <a:buChar char="ü"/>
            </a:pPr>
            <a:r>
              <a:rPr lang="en-US" sz="2400" dirty="0">
                <a:solidFill>
                  <a:srgbClr val="C00000"/>
                </a:solidFill>
                <a:latin typeface="Comic Sans MS" panose="030F0702030302020204" pitchFamily="66" charset="0"/>
              </a:rPr>
              <a:t>Lay eggs</a:t>
            </a:r>
          </a:p>
        </p:txBody>
      </p:sp>
      <p:sp>
        <p:nvSpPr>
          <p:cNvPr id="22" name="TextBox 21">
            <a:extLst>
              <a:ext uri="{FF2B5EF4-FFF2-40B4-BE49-F238E27FC236}">
                <a16:creationId xmlns:a16="http://schemas.microsoft.com/office/drawing/2014/main" id="{F6DC32B6-7207-4817-87C0-F4E6EE255381}"/>
              </a:ext>
            </a:extLst>
          </p:cNvPr>
          <p:cNvSpPr txBox="1"/>
          <p:nvPr/>
        </p:nvSpPr>
        <p:spPr>
          <a:xfrm>
            <a:off x="364019" y="5771627"/>
            <a:ext cx="8386578" cy="492443"/>
          </a:xfrm>
          <a:prstGeom prst="rect">
            <a:avLst/>
          </a:prstGeom>
          <a:noFill/>
        </p:spPr>
        <p:txBody>
          <a:bodyPr wrap="square" rtlCol="0">
            <a:spAutoFit/>
          </a:bodyPr>
          <a:lstStyle/>
          <a:p>
            <a:pPr>
              <a:spcAft>
                <a:spcPts val="600"/>
              </a:spcAft>
            </a:pPr>
            <a:r>
              <a:rPr lang="en-US" sz="2600" dirty="0">
                <a:solidFill>
                  <a:schemeClr val="bg1"/>
                </a:solidFill>
                <a:latin typeface="Comic Sans MS" panose="030F0702030302020204" pitchFamily="66" charset="0"/>
              </a:rPr>
              <a:t>What type of mouth do they have?  Is it like ours?</a:t>
            </a:r>
          </a:p>
        </p:txBody>
      </p:sp>
    </p:spTree>
    <p:extLst>
      <p:ext uri="{BB962C8B-B14F-4D97-AF65-F5344CB8AC3E}">
        <p14:creationId xmlns:p14="http://schemas.microsoft.com/office/powerpoint/2010/main" val="4481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1" animBg="1"/>
      <p:bldP spid="13" grpId="0"/>
      <p:bldP spid="14" grpId="0"/>
      <p:bldP spid="15" grpId="0"/>
      <p:bldP spid="16" grpId="0"/>
      <p:bldP spid="17" grpId="0"/>
      <p:bldP spid="18" grpId="0"/>
      <p:bldP spid="19" grpId="0"/>
      <p:bldP spid="20"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116958" y="915519"/>
            <a:ext cx="10430539" cy="744717"/>
          </a:xfrm>
        </p:spPr>
        <p:txBody>
          <a:bodyPr>
            <a:noAutofit/>
          </a:bodyPr>
          <a:lstStyle/>
          <a:p>
            <a:pPr algn="ctr">
              <a:lnSpc>
                <a:spcPct val="100000"/>
              </a:lnSpc>
              <a:spcBef>
                <a:spcPts val="600"/>
              </a:spcBef>
            </a:pPr>
            <a:r>
              <a:rPr lang="en-US" sz="3400" dirty="0">
                <a:latin typeface="Comic Sans MS" panose="030F0702030302020204" pitchFamily="66" charset="0"/>
              </a:rPr>
              <a:t>How do biologists </a:t>
            </a:r>
            <a:r>
              <a:rPr lang="en-US" sz="2800" dirty="0">
                <a:latin typeface="Comic Sans MS" panose="030F0702030302020204" pitchFamily="66" charset="0"/>
              </a:rPr>
              <a:t>(scientists who study living organisms)</a:t>
            </a:r>
            <a:r>
              <a:rPr lang="en-US" dirty="0">
                <a:latin typeface="Comic Sans MS" panose="030F0702030302020204" pitchFamily="66" charset="0"/>
              </a:rPr>
              <a:t> group birds into different </a:t>
            </a:r>
            <a:r>
              <a:rPr lang="en-US" sz="3400" dirty="0">
                <a:latin typeface="Comic Sans MS" panose="030F0702030302020204" pitchFamily="66" charset="0"/>
              </a:rPr>
              <a:t>categories?</a:t>
            </a:r>
          </a:p>
        </p:txBody>
      </p:sp>
      <p:sp>
        <p:nvSpPr>
          <p:cNvPr id="5" name="TextBox 4"/>
          <p:cNvSpPr txBox="1"/>
          <p:nvPr/>
        </p:nvSpPr>
        <p:spPr>
          <a:xfrm>
            <a:off x="317656" y="2116106"/>
            <a:ext cx="11556688" cy="892552"/>
          </a:xfrm>
          <a:prstGeom prst="rect">
            <a:avLst/>
          </a:prstGeom>
          <a:noFill/>
        </p:spPr>
        <p:txBody>
          <a:bodyPr wrap="square" rtlCol="0">
            <a:spAutoFit/>
          </a:bodyPr>
          <a:lstStyle/>
          <a:p>
            <a:pPr algn="ctr"/>
            <a:r>
              <a:rPr lang="en-US" sz="2600" dirty="0">
                <a:solidFill>
                  <a:schemeClr val="bg1"/>
                </a:solidFill>
                <a:latin typeface="Comic Sans MS" panose="030F0702030302020204" pitchFamily="66" charset="0"/>
              </a:rPr>
              <a:t>To distinguish one species from another, scientists use a </a:t>
            </a:r>
            <a:r>
              <a:rPr lang="en-US" sz="2600" b="1" u="sng" dirty="0">
                <a:solidFill>
                  <a:srgbClr val="C00000"/>
                </a:solidFill>
                <a:latin typeface="Comic Sans MS" panose="030F0702030302020204" pitchFamily="66" charset="0"/>
              </a:rPr>
              <a:t>taxonomy</a:t>
            </a:r>
            <a:r>
              <a:rPr lang="en-US" sz="2600" dirty="0">
                <a:solidFill>
                  <a:schemeClr val="bg1"/>
                </a:solidFill>
                <a:latin typeface="Comic Sans MS" panose="030F0702030302020204" pitchFamily="66" charset="0"/>
              </a:rPr>
              <a:t> or classification system with levels that range from broad to very specific. </a:t>
            </a:r>
          </a:p>
        </p:txBody>
      </p:sp>
      <p:pic>
        <p:nvPicPr>
          <p:cNvPr id="1028" name="Picture 4" descr="Image result for photo of a carolina wren">
            <a:extLst>
              <a:ext uri="{FF2B5EF4-FFF2-40B4-BE49-F238E27FC236}">
                <a16:creationId xmlns:a16="http://schemas.microsoft.com/office/drawing/2014/main" id="{611C584B-4AEA-49B9-9D7A-F99436D52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7" r="16712" b="8443"/>
          <a:stretch/>
        </p:blipFill>
        <p:spPr bwMode="auto">
          <a:xfrm flipH="1">
            <a:off x="8502179" y="3211033"/>
            <a:ext cx="3152548" cy="19202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772B00-98C1-4FD4-B4A1-B980D8FD774C}"/>
              </a:ext>
            </a:extLst>
          </p:cNvPr>
          <p:cNvSpPr txBox="1"/>
          <p:nvPr/>
        </p:nvSpPr>
        <p:spPr>
          <a:xfrm>
            <a:off x="739918" y="3783473"/>
            <a:ext cx="7732358" cy="480581"/>
          </a:xfrm>
          <a:prstGeom prst="rect">
            <a:avLst/>
          </a:prstGeom>
          <a:noFill/>
        </p:spPr>
        <p:txBody>
          <a:bodyPr wrap="square" rtlCol="0">
            <a:spAutoFit/>
          </a:bodyPr>
          <a:lstStyle/>
          <a:p>
            <a:pPr marL="285750" indent="-285750">
              <a:lnSpc>
                <a:spcPct val="125000"/>
              </a:lnSpc>
              <a:buFont typeface="Wingdings" panose="05000000000000000000" pitchFamily="2" charset="2"/>
              <a:buChar char="Ø"/>
            </a:pPr>
            <a:r>
              <a:rPr lang="en-US" sz="2200" b="1" dirty="0">
                <a:solidFill>
                  <a:schemeClr val="bg1"/>
                </a:solidFill>
                <a:latin typeface="Comic Sans MS" panose="030F0702030302020204" pitchFamily="66" charset="0"/>
              </a:rPr>
              <a:t>Phylum – </a:t>
            </a:r>
            <a:r>
              <a:rPr lang="en-US" sz="2200" dirty="0">
                <a:solidFill>
                  <a:srgbClr val="C00000"/>
                </a:solidFill>
                <a:latin typeface="Comic Sans MS" panose="030F0702030302020204" pitchFamily="66" charset="0"/>
              </a:rPr>
              <a:t>All Vertebrates </a:t>
            </a:r>
            <a:r>
              <a:rPr lang="en-US" sz="2000" dirty="0">
                <a:solidFill>
                  <a:srgbClr val="C00000"/>
                </a:solidFill>
                <a:latin typeface="Comic Sans MS" panose="030F0702030302020204" pitchFamily="66" charset="0"/>
              </a:rPr>
              <a:t>(have a backbone) – </a:t>
            </a:r>
            <a:r>
              <a:rPr lang="en-US" sz="2000" dirty="0">
                <a:latin typeface="Comic Sans MS" panose="030F0702030302020204" pitchFamily="66" charset="0"/>
              </a:rPr>
              <a:t>(Chordata) </a:t>
            </a:r>
          </a:p>
        </p:txBody>
      </p:sp>
      <p:sp>
        <p:nvSpPr>
          <p:cNvPr id="9" name="TextBox 8"/>
          <p:cNvSpPr txBox="1"/>
          <p:nvPr/>
        </p:nvSpPr>
        <p:spPr>
          <a:xfrm>
            <a:off x="8076371" y="5280761"/>
            <a:ext cx="4004164" cy="661720"/>
          </a:xfrm>
          <a:prstGeom prst="rect">
            <a:avLst/>
          </a:prstGeom>
          <a:solidFill>
            <a:schemeClr val="tx1"/>
          </a:solidFill>
          <a:ln w="28575">
            <a:solidFill>
              <a:schemeClr val="accent6"/>
            </a:solidFill>
            <a:prstDash val="dash"/>
          </a:ln>
        </p:spPr>
        <p:txBody>
          <a:bodyPr wrap="square" rtlCol="0">
            <a:spAutoFit/>
          </a:bodyPr>
          <a:lstStyle/>
          <a:p>
            <a:pPr algn="ctr">
              <a:spcBef>
                <a:spcPts val="600"/>
              </a:spcBef>
              <a:spcAft>
                <a:spcPts val="600"/>
              </a:spcAft>
            </a:pPr>
            <a:r>
              <a:rPr lang="en-US" sz="1600" b="1" dirty="0">
                <a:solidFill>
                  <a:schemeClr val="bg1"/>
                </a:solidFill>
                <a:latin typeface="Comic Sans MS" panose="030F0702030302020204" pitchFamily="66" charset="0"/>
              </a:rPr>
              <a:t>Latin Name: </a:t>
            </a:r>
            <a:r>
              <a:rPr lang="en-US" sz="1600" i="1" dirty="0" err="1">
                <a:solidFill>
                  <a:srgbClr val="C00000"/>
                </a:solidFill>
                <a:latin typeface="Comic Sans MS" panose="030F0702030302020204" pitchFamily="66" charset="0"/>
              </a:rPr>
              <a:t>Thryothorus</a:t>
            </a:r>
            <a:r>
              <a:rPr lang="en-US" sz="1600" i="1" dirty="0">
                <a:solidFill>
                  <a:srgbClr val="C00000"/>
                </a:solidFill>
                <a:latin typeface="Comic Sans MS" panose="030F0702030302020204" pitchFamily="66" charset="0"/>
              </a:rPr>
              <a:t> </a:t>
            </a:r>
            <a:r>
              <a:rPr lang="en-US" sz="1600" i="1" dirty="0" err="1">
                <a:solidFill>
                  <a:srgbClr val="C00000"/>
                </a:solidFill>
                <a:latin typeface="Comic Sans MS" panose="030F0702030302020204" pitchFamily="66" charset="0"/>
              </a:rPr>
              <a:t>ludovicianus</a:t>
            </a:r>
            <a:endParaRPr lang="en-US" sz="1600" i="1" dirty="0">
              <a:solidFill>
                <a:srgbClr val="C00000"/>
              </a:solidFill>
              <a:latin typeface="Comic Sans MS" panose="030F0702030302020204" pitchFamily="66" charset="0"/>
            </a:endParaRPr>
          </a:p>
          <a:p>
            <a:pPr algn="ctr">
              <a:spcAft>
                <a:spcPts val="600"/>
              </a:spcAft>
            </a:pPr>
            <a:r>
              <a:rPr lang="en-US" sz="1600" b="1" dirty="0">
                <a:solidFill>
                  <a:schemeClr val="bg1"/>
                </a:solidFill>
                <a:latin typeface="Comic Sans MS" panose="030F0702030302020204" pitchFamily="66" charset="0"/>
              </a:rPr>
              <a:t>Common Name:  </a:t>
            </a:r>
            <a:r>
              <a:rPr lang="en-US" sz="1600" dirty="0">
                <a:solidFill>
                  <a:srgbClr val="C00000"/>
                </a:solidFill>
                <a:latin typeface="Comic Sans MS" panose="030F0702030302020204" pitchFamily="66" charset="0"/>
              </a:rPr>
              <a:t>Carolina Wren</a:t>
            </a:r>
          </a:p>
        </p:txBody>
      </p:sp>
      <p:sp>
        <p:nvSpPr>
          <p:cNvPr id="10" name="TextBox 9">
            <a:extLst>
              <a:ext uri="{FF2B5EF4-FFF2-40B4-BE49-F238E27FC236}">
                <a16:creationId xmlns:a16="http://schemas.microsoft.com/office/drawing/2014/main" id="{7DC22AB3-3E6A-44D4-B813-2E5E2E87198F}"/>
              </a:ext>
            </a:extLst>
          </p:cNvPr>
          <p:cNvSpPr txBox="1"/>
          <p:nvPr/>
        </p:nvSpPr>
        <p:spPr>
          <a:xfrm>
            <a:off x="739919" y="2905308"/>
            <a:ext cx="6049098" cy="903774"/>
          </a:xfrm>
          <a:prstGeom prst="rect">
            <a:avLst/>
          </a:prstGeom>
          <a:noFill/>
        </p:spPr>
        <p:txBody>
          <a:bodyPr wrap="square" rtlCol="0">
            <a:spAutoFit/>
          </a:bodyPr>
          <a:lstStyle/>
          <a:p>
            <a:pPr>
              <a:lnSpc>
                <a:spcPct val="125000"/>
              </a:lnSpc>
            </a:pPr>
            <a:r>
              <a:rPr lang="en-US" sz="2200" i="1" dirty="0">
                <a:solidFill>
                  <a:schemeClr val="bg1"/>
                </a:solidFill>
                <a:latin typeface="Comic Sans MS" panose="030F0702030302020204" pitchFamily="66" charset="0"/>
              </a:rPr>
              <a:t>For example:</a:t>
            </a:r>
          </a:p>
          <a:p>
            <a:pPr marL="285750" indent="-285750">
              <a:lnSpc>
                <a:spcPct val="125000"/>
              </a:lnSpc>
              <a:buFont typeface="Wingdings" panose="05000000000000000000" pitchFamily="2" charset="2"/>
              <a:buChar char="Ø"/>
            </a:pPr>
            <a:r>
              <a:rPr lang="en-US" sz="2200" b="1" dirty="0">
                <a:solidFill>
                  <a:schemeClr val="bg1"/>
                </a:solidFill>
                <a:latin typeface="Comic Sans MS" panose="030F0702030302020204" pitchFamily="66" charset="0"/>
              </a:rPr>
              <a:t>Kingdom – </a:t>
            </a:r>
            <a:r>
              <a:rPr lang="en-US" sz="2200" dirty="0">
                <a:solidFill>
                  <a:srgbClr val="C00000"/>
                </a:solidFill>
                <a:latin typeface="Comic Sans MS" panose="030F0702030302020204" pitchFamily="66" charset="0"/>
              </a:rPr>
              <a:t>All Animals </a:t>
            </a:r>
            <a:r>
              <a:rPr lang="en-US" sz="2200" dirty="0">
                <a:latin typeface="Comic Sans MS" panose="030F0702030302020204" pitchFamily="66" charset="0"/>
              </a:rPr>
              <a:t>(Animalia in Latin)  </a:t>
            </a:r>
          </a:p>
        </p:txBody>
      </p:sp>
      <p:sp>
        <p:nvSpPr>
          <p:cNvPr id="11" name="TextBox 10">
            <a:extLst>
              <a:ext uri="{FF2B5EF4-FFF2-40B4-BE49-F238E27FC236}">
                <a16:creationId xmlns:a16="http://schemas.microsoft.com/office/drawing/2014/main" id="{4886C33B-0B69-47D3-99F3-FC572D5D5495}"/>
              </a:ext>
            </a:extLst>
          </p:cNvPr>
          <p:cNvSpPr txBox="1"/>
          <p:nvPr/>
        </p:nvSpPr>
        <p:spPr>
          <a:xfrm>
            <a:off x="739917" y="4268051"/>
            <a:ext cx="6049098" cy="480581"/>
          </a:xfrm>
          <a:prstGeom prst="rect">
            <a:avLst/>
          </a:prstGeom>
          <a:noFill/>
        </p:spPr>
        <p:txBody>
          <a:bodyPr wrap="square" rtlCol="0">
            <a:spAutoFit/>
          </a:bodyPr>
          <a:lstStyle/>
          <a:p>
            <a:pPr marL="285750" indent="-285750">
              <a:lnSpc>
                <a:spcPct val="125000"/>
              </a:lnSpc>
              <a:buFont typeface="Wingdings" panose="05000000000000000000" pitchFamily="2" charset="2"/>
              <a:buChar char="Ø"/>
            </a:pPr>
            <a:r>
              <a:rPr lang="en-US" sz="2200" b="1" dirty="0">
                <a:solidFill>
                  <a:schemeClr val="bg1"/>
                </a:solidFill>
                <a:latin typeface="Comic Sans MS" panose="030F0702030302020204" pitchFamily="66" charset="0"/>
              </a:rPr>
              <a:t>Class – </a:t>
            </a:r>
            <a:r>
              <a:rPr lang="en-US" sz="2200" dirty="0">
                <a:solidFill>
                  <a:srgbClr val="C00000"/>
                </a:solidFill>
                <a:latin typeface="Comic Sans MS" panose="030F0702030302020204" pitchFamily="66" charset="0"/>
              </a:rPr>
              <a:t>All Birds </a:t>
            </a:r>
            <a:r>
              <a:rPr lang="en-US" sz="2200" dirty="0">
                <a:latin typeface="Comic Sans MS" panose="030F0702030302020204" pitchFamily="66" charset="0"/>
              </a:rPr>
              <a:t>(Aves)</a:t>
            </a:r>
          </a:p>
        </p:txBody>
      </p:sp>
      <p:sp>
        <p:nvSpPr>
          <p:cNvPr id="13" name="TextBox 12">
            <a:extLst>
              <a:ext uri="{FF2B5EF4-FFF2-40B4-BE49-F238E27FC236}">
                <a16:creationId xmlns:a16="http://schemas.microsoft.com/office/drawing/2014/main" id="{B265F29A-00BA-4327-A2B2-A7DECD16FABC}"/>
              </a:ext>
            </a:extLst>
          </p:cNvPr>
          <p:cNvSpPr txBox="1"/>
          <p:nvPr/>
        </p:nvSpPr>
        <p:spPr>
          <a:xfrm>
            <a:off x="739919" y="4752629"/>
            <a:ext cx="6049098" cy="480581"/>
          </a:xfrm>
          <a:prstGeom prst="rect">
            <a:avLst/>
          </a:prstGeom>
          <a:noFill/>
        </p:spPr>
        <p:txBody>
          <a:bodyPr wrap="square" rtlCol="0">
            <a:spAutoFit/>
          </a:bodyPr>
          <a:lstStyle/>
          <a:p>
            <a:pPr marL="285750" indent="-285750">
              <a:lnSpc>
                <a:spcPct val="125000"/>
              </a:lnSpc>
              <a:buFont typeface="Wingdings" panose="05000000000000000000" pitchFamily="2" charset="2"/>
              <a:buChar char="Ø"/>
            </a:pPr>
            <a:r>
              <a:rPr lang="en-US" sz="2200" b="1" dirty="0">
                <a:solidFill>
                  <a:schemeClr val="bg1"/>
                </a:solidFill>
                <a:latin typeface="Comic Sans MS" panose="030F0702030302020204" pitchFamily="66" charset="0"/>
              </a:rPr>
              <a:t>Order – </a:t>
            </a:r>
            <a:r>
              <a:rPr lang="en-US" sz="2200" dirty="0">
                <a:solidFill>
                  <a:srgbClr val="C00000"/>
                </a:solidFill>
                <a:latin typeface="Comic Sans MS" panose="030F0702030302020204" pitchFamily="66" charset="0"/>
              </a:rPr>
              <a:t>Perching Birds  </a:t>
            </a:r>
            <a:r>
              <a:rPr lang="en-US" sz="2200" dirty="0">
                <a:latin typeface="Comic Sans MS" panose="030F0702030302020204" pitchFamily="66" charset="0"/>
              </a:rPr>
              <a:t>(Passeriformes)</a:t>
            </a:r>
          </a:p>
        </p:txBody>
      </p:sp>
      <p:sp>
        <p:nvSpPr>
          <p:cNvPr id="14" name="TextBox 13">
            <a:extLst>
              <a:ext uri="{FF2B5EF4-FFF2-40B4-BE49-F238E27FC236}">
                <a16:creationId xmlns:a16="http://schemas.microsoft.com/office/drawing/2014/main" id="{7614ECC6-C154-423A-AADA-D9CE5DE4E466}"/>
              </a:ext>
            </a:extLst>
          </p:cNvPr>
          <p:cNvSpPr txBox="1"/>
          <p:nvPr/>
        </p:nvSpPr>
        <p:spPr>
          <a:xfrm>
            <a:off x="739919" y="5203817"/>
            <a:ext cx="6049098" cy="480581"/>
          </a:xfrm>
          <a:prstGeom prst="rect">
            <a:avLst/>
          </a:prstGeom>
          <a:noFill/>
        </p:spPr>
        <p:txBody>
          <a:bodyPr wrap="square" rtlCol="0">
            <a:spAutoFit/>
          </a:bodyPr>
          <a:lstStyle/>
          <a:p>
            <a:pPr marL="285750" indent="-285750">
              <a:lnSpc>
                <a:spcPct val="125000"/>
              </a:lnSpc>
              <a:buFont typeface="Wingdings" panose="05000000000000000000" pitchFamily="2" charset="2"/>
              <a:buChar char="Ø"/>
            </a:pPr>
            <a:r>
              <a:rPr lang="en-US" sz="2200" b="1" dirty="0">
                <a:solidFill>
                  <a:schemeClr val="bg1"/>
                </a:solidFill>
                <a:latin typeface="Comic Sans MS" panose="030F0702030302020204" pitchFamily="66" charset="0"/>
              </a:rPr>
              <a:t>Family – </a:t>
            </a:r>
            <a:r>
              <a:rPr lang="en-US" sz="2200" dirty="0">
                <a:solidFill>
                  <a:srgbClr val="C00000"/>
                </a:solidFill>
                <a:latin typeface="Comic Sans MS" panose="030F0702030302020204" pitchFamily="66" charset="0"/>
              </a:rPr>
              <a:t>Wrens  </a:t>
            </a:r>
            <a:r>
              <a:rPr lang="en-US" sz="2200" dirty="0">
                <a:latin typeface="Comic Sans MS" panose="030F0702030302020204" pitchFamily="66" charset="0"/>
              </a:rPr>
              <a:t>(</a:t>
            </a:r>
            <a:r>
              <a:rPr lang="en-US" sz="2200" dirty="0" err="1">
                <a:latin typeface="Comic Sans MS" panose="030F0702030302020204" pitchFamily="66" charset="0"/>
              </a:rPr>
              <a:t>Troglodytidea</a:t>
            </a:r>
            <a:r>
              <a:rPr lang="en-US" sz="2200" dirty="0">
                <a:latin typeface="Comic Sans MS" panose="030F0702030302020204" pitchFamily="66" charset="0"/>
              </a:rPr>
              <a:t>)</a:t>
            </a:r>
            <a:endParaRPr lang="en-US" sz="2200" i="1" dirty="0">
              <a:latin typeface="Comic Sans MS" panose="030F0702030302020204" pitchFamily="66" charset="0"/>
            </a:endParaRPr>
          </a:p>
        </p:txBody>
      </p:sp>
      <p:sp>
        <p:nvSpPr>
          <p:cNvPr id="15" name="TextBox 14">
            <a:extLst>
              <a:ext uri="{FF2B5EF4-FFF2-40B4-BE49-F238E27FC236}">
                <a16:creationId xmlns:a16="http://schemas.microsoft.com/office/drawing/2014/main" id="{896FA94F-8E6E-4D54-8E5A-8648D7C8CAC2}"/>
              </a:ext>
            </a:extLst>
          </p:cNvPr>
          <p:cNvSpPr txBox="1"/>
          <p:nvPr/>
        </p:nvSpPr>
        <p:spPr>
          <a:xfrm>
            <a:off x="724966" y="5704699"/>
            <a:ext cx="7762262" cy="430887"/>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sz="2200" b="1" dirty="0">
                <a:solidFill>
                  <a:schemeClr val="bg1"/>
                </a:solidFill>
                <a:latin typeface="Comic Sans MS" panose="030F0702030302020204" pitchFamily="66" charset="0"/>
              </a:rPr>
              <a:t>Genus – </a:t>
            </a:r>
            <a:r>
              <a:rPr lang="en-US" sz="2200" dirty="0">
                <a:solidFill>
                  <a:srgbClr val="C00000"/>
                </a:solidFill>
                <a:latin typeface="Comic Sans MS" panose="030F0702030302020204" pitchFamily="66" charset="0"/>
              </a:rPr>
              <a:t>Reed </a:t>
            </a:r>
            <a:r>
              <a:rPr lang="en-US" sz="2000" dirty="0">
                <a:solidFill>
                  <a:srgbClr val="C00000"/>
                </a:solidFill>
                <a:latin typeface="Comic Sans MS" panose="030F0702030302020204" pitchFamily="66" charset="0"/>
              </a:rPr>
              <a:t>(tall stiff grass) </a:t>
            </a:r>
            <a:r>
              <a:rPr lang="en-US" sz="2200" dirty="0">
                <a:solidFill>
                  <a:srgbClr val="C00000"/>
                </a:solidFill>
                <a:latin typeface="Comic Sans MS" panose="030F0702030302020204" pitchFamily="66" charset="0"/>
              </a:rPr>
              <a:t>Jumper </a:t>
            </a:r>
            <a:r>
              <a:rPr lang="en-US" sz="2200" dirty="0">
                <a:latin typeface="Comic Sans MS" panose="030F0702030302020204" pitchFamily="66" charset="0"/>
              </a:rPr>
              <a:t>(</a:t>
            </a:r>
            <a:r>
              <a:rPr lang="en-US" sz="2200" dirty="0" err="1">
                <a:latin typeface="Comic Sans MS" panose="030F0702030302020204" pitchFamily="66" charset="0"/>
              </a:rPr>
              <a:t>Thryothorus</a:t>
            </a:r>
            <a:r>
              <a:rPr lang="en-US" sz="2200" dirty="0">
                <a:latin typeface="Comic Sans MS" panose="030F0702030302020204" pitchFamily="66" charset="0"/>
              </a:rPr>
              <a:t>)</a:t>
            </a:r>
            <a:r>
              <a:rPr lang="en-US" sz="2200" dirty="0">
                <a:solidFill>
                  <a:schemeClr val="accent4"/>
                </a:solidFill>
                <a:latin typeface="Comic Sans MS" panose="030F0702030302020204" pitchFamily="66" charset="0"/>
              </a:rPr>
              <a:t> </a:t>
            </a:r>
          </a:p>
        </p:txBody>
      </p:sp>
      <p:sp>
        <p:nvSpPr>
          <p:cNvPr id="16" name="TextBox 15">
            <a:extLst>
              <a:ext uri="{FF2B5EF4-FFF2-40B4-BE49-F238E27FC236}">
                <a16:creationId xmlns:a16="http://schemas.microsoft.com/office/drawing/2014/main" id="{0EFD309C-16DC-437C-9578-E1AE1CB0C167}"/>
              </a:ext>
            </a:extLst>
          </p:cNvPr>
          <p:cNvSpPr txBox="1"/>
          <p:nvPr/>
        </p:nvSpPr>
        <p:spPr>
          <a:xfrm>
            <a:off x="724966" y="6110140"/>
            <a:ext cx="11452082"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b="1" dirty="0">
                <a:solidFill>
                  <a:schemeClr val="bg1"/>
                </a:solidFill>
                <a:latin typeface="Comic Sans MS" panose="030F0702030302020204" pitchFamily="66" charset="0"/>
              </a:rPr>
              <a:t>Species – </a:t>
            </a:r>
            <a:r>
              <a:rPr lang="en-US" sz="2200" dirty="0" err="1">
                <a:latin typeface="Comic Sans MS" panose="030F0702030302020204" pitchFamily="66" charset="0"/>
              </a:rPr>
              <a:t>ludovicianus</a:t>
            </a:r>
            <a:r>
              <a:rPr lang="en-US" sz="2200" dirty="0">
                <a:solidFill>
                  <a:schemeClr val="accent4"/>
                </a:solidFill>
                <a:latin typeface="Comic Sans MS" panose="030F0702030302020204" pitchFamily="66" charset="0"/>
              </a:rPr>
              <a:t> </a:t>
            </a:r>
            <a:r>
              <a:rPr lang="en-US" sz="2200" dirty="0">
                <a:solidFill>
                  <a:srgbClr val="C00000"/>
                </a:solidFill>
                <a:latin typeface="Comic Sans MS" panose="030F0702030302020204" pitchFamily="66" charset="0"/>
              </a:rPr>
              <a:t>(</a:t>
            </a:r>
            <a:r>
              <a:rPr lang="en-US" sz="2000" dirty="0">
                <a:solidFill>
                  <a:srgbClr val="C00000"/>
                </a:solidFill>
                <a:latin typeface="Comic Sans MS" panose="030F0702030302020204" pitchFamily="66" charset="0"/>
              </a:rPr>
              <a:t>refers to Louisiana where this bird was first found &amp; identified)</a:t>
            </a:r>
            <a:endParaRPr lang="en-US" sz="22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1421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animBg="1"/>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BDCAFC-7F64-44CA-ADCE-0898EA99D769}"/>
              </a:ext>
            </a:extLst>
          </p:cNvPr>
          <p:cNvSpPr txBox="1">
            <a:spLocks/>
          </p:cNvSpPr>
          <p:nvPr/>
        </p:nvSpPr>
        <p:spPr>
          <a:xfrm>
            <a:off x="139662" y="695136"/>
            <a:ext cx="10338619" cy="678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Bef>
                <a:spcPts val="600"/>
              </a:spcBef>
            </a:pPr>
            <a:r>
              <a:rPr lang="en-US" dirty="0">
                <a:latin typeface="Comic Sans MS" panose="030F0702030302020204" pitchFamily="66" charset="0"/>
              </a:rPr>
              <a:t>Do all birds look exactly alike?</a:t>
            </a:r>
          </a:p>
        </p:txBody>
      </p:sp>
      <p:sp>
        <p:nvSpPr>
          <p:cNvPr id="2" name="TextBox 1"/>
          <p:cNvSpPr txBox="1"/>
          <p:nvPr/>
        </p:nvSpPr>
        <p:spPr>
          <a:xfrm>
            <a:off x="4843908" y="3292211"/>
            <a:ext cx="2361189" cy="2308324"/>
          </a:xfrm>
          <a:prstGeom prst="rect">
            <a:avLst/>
          </a:prstGeom>
          <a:noFill/>
        </p:spPr>
        <p:txBody>
          <a:bodyPr wrap="square" rtlCol="0">
            <a:spAutoFit/>
          </a:bodyPr>
          <a:lstStyle/>
          <a:p>
            <a:pPr algn="ctr"/>
            <a:r>
              <a:rPr lang="en-US" sz="3200" b="1" dirty="0">
                <a:solidFill>
                  <a:srgbClr val="C00000"/>
                </a:solidFill>
                <a:latin typeface="Comic Sans MS" panose="030F0702030302020204" pitchFamily="66" charset="0"/>
              </a:rPr>
              <a:t>No!</a:t>
            </a:r>
          </a:p>
          <a:p>
            <a:pPr algn="ctr"/>
            <a:r>
              <a:rPr lang="en-US" sz="2800" dirty="0">
                <a:solidFill>
                  <a:srgbClr val="C00000"/>
                </a:solidFill>
                <a:latin typeface="Comic Sans MS" panose="030F0702030302020204" pitchFamily="66" charset="0"/>
              </a:rPr>
              <a:t>Different bird species do NOT look alike!</a:t>
            </a:r>
          </a:p>
        </p:txBody>
      </p:sp>
      <p:grpSp>
        <p:nvGrpSpPr>
          <p:cNvPr id="8" name="Group 7">
            <a:extLst>
              <a:ext uri="{FF2B5EF4-FFF2-40B4-BE49-F238E27FC236}">
                <a16:creationId xmlns:a16="http://schemas.microsoft.com/office/drawing/2014/main" id="{6EBF54F9-7A15-4F38-B0FB-8056E2BFBDD9}"/>
              </a:ext>
            </a:extLst>
          </p:cNvPr>
          <p:cNvGrpSpPr/>
          <p:nvPr/>
        </p:nvGrpSpPr>
        <p:grpSpPr>
          <a:xfrm>
            <a:off x="7333931" y="2088474"/>
            <a:ext cx="4508090" cy="2171481"/>
            <a:chOff x="115152" y="4407413"/>
            <a:chExt cx="4508090" cy="2171481"/>
          </a:xfrm>
        </p:grpSpPr>
        <p:pic>
          <p:nvPicPr>
            <p:cNvPr id="19" name="Picture 18" descr="File:Brown Trasher (Toxostoma rufum) RWD1.jpg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908" y="4407413"/>
              <a:ext cx="1827916" cy="1371600"/>
            </a:xfrm>
            <a:prstGeom prst="rect">
              <a:avLst/>
            </a:prstGeom>
            <a:ln>
              <a:solidFill>
                <a:schemeClr val="bg1"/>
              </a:solidFill>
            </a:ln>
          </p:spPr>
        </p:pic>
        <p:pic>
          <p:nvPicPr>
            <p:cNvPr id="21" name="Picture 20" descr="&lt;strong&gt;Legs&lt;/strong&gt; and Feet | Ever wondered what the &lt;strong&gt;legs&lt;/strong&gt; and feet of a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02" y="4407413"/>
              <a:ext cx="1440533" cy="1371600"/>
            </a:xfrm>
            <a:prstGeom prst="rect">
              <a:avLst/>
            </a:prstGeom>
            <a:ln>
              <a:solidFill>
                <a:schemeClr val="bg1"/>
              </a:solidFill>
            </a:ln>
          </p:spPr>
        </p:pic>
        <p:sp>
          <p:nvSpPr>
            <p:cNvPr id="24" name="TextBox 23"/>
            <p:cNvSpPr txBox="1"/>
            <p:nvPr/>
          </p:nvSpPr>
          <p:spPr>
            <a:xfrm>
              <a:off x="115152" y="5871008"/>
              <a:ext cx="4508090" cy="707886"/>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Their legs can be different colors or lengths depending on its habitat.</a:t>
              </a:r>
            </a:p>
          </p:txBody>
        </p:sp>
      </p:grpSp>
      <p:grpSp>
        <p:nvGrpSpPr>
          <p:cNvPr id="10" name="Group 9">
            <a:extLst>
              <a:ext uri="{FF2B5EF4-FFF2-40B4-BE49-F238E27FC236}">
                <a16:creationId xmlns:a16="http://schemas.microsoft.com/office/drawing/2014/main" id="{5D0A577C-B083-44C4-A29A-2030618D5B6B}"/>
              </a:ext>
            </a:extLst>
          </p:cNvPr>
          <p:cNvGrpSpPr/>
          <p:nvPr/>
        </p:nvGrpSpPr>
        <p:grpSpPr>
          <a:xfrm>
            <a:off x="144069" y="4401804"/>
            <a:ext cx="4508090" cy="2401055"/>
            <a:chOff x="186667" y="4452670"/>
            <a:chExt cx="4508090" cy="2401055"/>
          </a:xfrm>
        </p:grpSpPr>
        <p:pic>
          <p:nvPicPr>
            <p:cNvPr id="13" name="Picture 12" descr="ADW: peregrinefo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43" y="4452670"/>
              <a:ext cx="1828800" cy="1371600"/>
            </a:xfrm>
            <a:prstGeom prst="rect">
              <a:avLst/>
            </a:prstGeom>
            <a:ln>
              <a:solidFill>
                <a:schemeClr val="bg1"/>
              </a:solidFill>
            </a:ln>
          </p:spPr>
        </p:pic>
        <p:sp>
          <p:nvSpPr>
            <p:cNvPr id="17" name="TextBox 16"/>
            <p:cNvSpPr txBox="1"/>
            <p:nvPr/>
          </p:nvSpPr>
          <p:spPr>
            <a:xfrm>
              <a:off x="186667" y="5838062"/>
              <a:ext cx="4508090" cy="1015663"/>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Birds’ feet come in many shapes and sizes depending on what the bird eats and where it lives.</a:t>
              </a:r>
            </a:p>
          </p:txBody>
        </p:sp>
        <p:pic>
          <p:nvPicPr>
            <p:cNvPr id="2052" name="Picture 4" descr="Image result for photo of a mallard duck's feet">
              <a:extLst>
                <a:ext uri="{FF2B5EF4-FFF2-40B4-BE49-F238E27FC236}">
                  <a16:creationId xmlns:a16="http://schemas.microsoft.com/office/drawing/2014/main" id="{5C2DB621-9252-4A55-A2EE-5DB67E8987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24" t="8781" r="46315" b="19326"/>
            <a:stretch/>
          </p:blipFill>
          <p:spPr bwMode="auto">
            <a:xfrm>
              <a:off x="2740624" y="4466462"/>
              <a:ext cx="1451117"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0D0F43C7-513A-4185-8B3D-FBDB1DED2E00}"/>
              </a:ext>
            </a:extLst>
          </p:cNvPr>
          <p:cNvGrpSpPr/>
          <p:nvPr/>
        </p:nvGrpSpPr>
        <p:grpSpPr>
          <a:xfrm>
            <a:off x="7261672" y="4367857"/>
            <a:ext cx="4652607" cy="2412901"/>
            <a:chOff x="7261672" y="4367857"/>
            <a:chExt cx="4652607" cy="2412901"/>
          </a:xfrm>
        </p:grpSpPr>
        <p:sp>
          <p:nvSpPr>
            <p:cNvPr id="28" name="TextBox 27"/>
            <p:cNvSpPr txBox="1"/>
            <p:nvPr/>
          </p:nvSpPr>
          <p:spPr>
            <a:xfrm>
              <a:off x="7261672" y="5765095"/>
              <a:ext cx="4652607" cy="1015663"/>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The color of a bird’s feathers depends on the species, and whether the bird is male or female.</a:t>
              </a:r>
            </a:p>
          </p:txBody>
        </p:sp>
        <p:pic>
          <p:nvPicPr>
            <p:cNvPr id="2054" name="Picture 6" descr="Image result for photo of a male american goldfinch">
              <a:extLst>
                <a:ext uri="{FF2B5EF4-FFF2-40B4-BE49-F238E27FC236}">
                  <a16:creationId xmlns:a16="http://schemas.microsoft.com/office/drawing/2014/main" id="{5144F2C0-336B-45BF-B5EF-399E3AFE8A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40"/>
            <a:stretch/>
          </p:blipFill>
          <p:spPr bwMode="auto">
            <a:xfrm>
              <a:off x="7687907" y="4367857"/>
              <a:ext cx="1546079"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6" name="Picture 8" descr="Image result for photo of a male american goldfinch">
              <a:extLst>
                <a:ext uri="{FF2B5EF4-FFF2-40B4-BE49-F238E27FC236}">
                  <a16:creationId xmlns:a16="http://schemas.microsoft.com/office/drawing/2014/main" id="{D073C437-7448-414B-8234-270E0C3EB0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22" b="2359"/>
            <a:stretch/>
          </p:blipFill>
          <p:spPr bwMode="auto">
            <a:xfrm>
              <a:off x="9706477" y="4367857"/>
              <a:ext cx="1728336"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27" name="Title 1">
            <a:extLst>
              <a:ext uri="{FF2B5EF4-FFF2-40B4-BE49-F238E27FC236}">
                <a16:creationId xmlns:a16="http://schemas.microsoft.com/office/drawing/2014/main" id="{80FBDBD4-C0AB-4C30-8DC5-AD953C3B23D8}"/>
              </a:ext>
            </a:extLst>
          </p:cNvPr>
          <p:cNvSpPr txBox="1">
            <a:spLocks/>
          </p:cNvSpPr>
          <p:nvPr/>
        </p:nvSpPr>
        <p:spPr>
          <a:xfrm>
            <a:off x="139662" y="1266080"/>
            <a:ext cx="10338619" cy="678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Bef>
                <a:spcPts val="600"/>
              </a:spcBef>
            </a:pPr>
            <a:r>
              <a:rPr lang="en-US" dirty="0">
                <a:latin typeface="Comic Sans MS" panose="030F0702030302020204" pitchFamily="66" charset="0"/>
              </a:rPr>
              <a:t>How do birds look different from each other?</a:t>
            </a:r>
          </a:p>
        </p:txBody>
      </p:sp>
      <p:grpSp>
        <p:nvGrpSpPr>
          <p:cNvPr id="12" name="Group 11">
            <a:extLst>
              <a:ext uri="{FF2B5EF4-FFF2-40B4-BE49-F238E27FC236}">
                <a16:creationId xmlns:a16="http://schemas.microsoft.com/office/drawing/2014/main" id="{906E868B-3DBA-46ED-8A21-EFD674450F5B}"/>
              </a:ext>
            </a:extLst>
          </p:cNvPr>
          <p:cNvGrpSpPr/>
          <p:nvPr/>
        </p:nvGrpSpPr>
        <p:grpSpPr>
          <a:xfrm>
            <a:off x="139662" y="2062639"/>
            <a:ext cx="4623242" cy="2157307"/>
            <a:chOff x="139662" y="2062639"/>
            <a:chExt cx="4623242" cy="2157307"/>
          </a:xfrm>
        </p:grpSpPr>
        <p:sp>
          <p:nvSpPr>
            <p:cNvPr id="6" name="TextBox 5"/>
            <p:cNvSpPr txBox="1"/>
            <p:nvPr/>
          </p:nvSpPr>
          <p:spPr>
            <a:xfrm>
              <a:off x="139662" y="3512060"/>
              <a:ext cx="4623242" cy="707886"/>
            </a:xfrm>
            <a:prstGeom prst="rect">
              <a:avLst/>
            </a:prstGeom>
            <a:noFill/>
          </p:spPr>
          <p:txBody>
            <a:bodyPr wrap="square" rtlCol="0">
              <a:spAutoFit/>
            </a:bodyPr>
            <a:lstStyle/>
            <a:p>
              <a:pPr algn="ctr"/>
              <a:r>
                <a:rPr lang="en-US" sz="2000" dirty="0">
                  <a:solidFill>
                    <a:schemeClr val="bg1"/>
                  </a:solidFill>
                  <a:latin typeface="Comic Sans MS" panose="030F0702030302020204" pitchFamily="66" charset="0"/>
                </a:rPr>
                <a:t>Beaks come in many shapes and sizes depending on what the species eats.</a:t>
              </a:r>
            </a:p>
          </p:txBody>
        </p:sp>
        <p:pic>
          <p:nvPicPr>
            <p:cNvPr id="2050" name="Picture 2" descr="Image result for photo of a red-throated hummingbird">
              <a:extLst>
                <a:ext uri="{FF2B5EF4-FFF2-40B4-BE49-F238E27FC236}">
                  <a16:creationId xmlns:a16="http://schemas.microsoft.com/office/drawing/2014/main" id="{670B9DF3-F1BC-4783-9734-C29A72332C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366" t="9302" r="9336" b="5817"/>
            <a:stretch/>
          </p:blipFill>
          <p:spPr bwMode="auto">
            <a:xfrm>
              <a:off x="2647098" y="2070509"/>
              <a:ext cx="1661226" cy="1371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D8643F74-5A5C-4BB5-90B2-75801FC9DA57}"/>
                </a:ext>
              </a:extLst>
            </p:cNvPr>
            <p:cNvPicPr>
              <a:picLocks noChangeAspect="1"/>
            </p:cNvPicPr>
            <p:nvPr/>
          </p:nvPicPr>
          <p:blipFill rotWithShape="1">
            <a:blip r:embed="rId9"/>
            <a:srcRect l="18172" b="5058"/>
            <a:stretch/>
          </p:blipFill>
          <p:spPr>
            <a:xfrm flipH="1">
              <a:off x="649131" y="2062639"/>
              <a:ext cx="1600228" cy="1371600"/>
            </a:xfrm>
            <a:prstGeom prst="rect">
              <a:avLst/>
            </a:prstGeom>
            <a:ln>
              <a:solidFill>
                <a:schemeClr val="bg1"/>
              </a:solidFill>
            </a:ln>
          </p:spPr>
        </p:pic>
      </p:grpSp>
    </p:spTree>
    <p:extLst>
      <p:ext uri="{BB962C8B-B14F-4D97-AF65-F5344CB8AC3E}">
        <p14:creationId xmlns:p14="http://schemas.microsoft.com/office/powerpoint/2010/main" val="77739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0" y="527901"/>
            <a:ext cx="10515600" cy="1508289"/>
          </a:xfrm>
        </p:spPr>
        <p:txBody>
          <a:bodyPr>
            <a:noAutofit/>
          </a:bodyPr>
          <a:lstStyle/>
          <a:p>
            <a:pPr algn="ctr">
              <a:lnSpc>
                <a:spcPct val="100000"/>
              </a:lnSpc>
              <a:spcBef>
                <a:spcPts val="2400"/>
              </a:spcBef>
              <a:spcAft>
                <a:spcPts val="2400"/>
              </a:spcAft>
            </a:pPr>
            <a:r>
              <a:rPr lang="en-US" dirty="0">
                <a:latin typeface="Comic Sans MS" panose="030F0702030302020204" pitchFamily="66" charset="0"/>
              </a:rPr>
              <a:t>Why do birds look different from each other?</a:t>
            </a:r>
          </a:p>
        </p:txBody>
      </p:sp>
      <p:sp>
        <p:nvSpPr>
          <p:cNvPr id="3" name="TextBox 2"/>
          <p:cNvSpPr txBox="1"/>
          <p:nvPr/>
        </p:nvSpPr>
        <p:spPr>
          <a:xfrm>
            <a:off x="302112" y="5200680"/>
            <a:ext cx="11532626" cy="769441"/>
          </a:xfrm>
          <a:prstGeom prst="rect">
            <a:avLst/>
          </a:prstGeom>
          <a:noFill/>
        </p:spPr>
        <p:txBody>
          <a:bodyPr wrap="square" rtlCol="0">
            <a:spAutoFit/>
          </a:bodyPr>
          <a:lstStyle/>
          <a:p>
            <a:pPr algn="ctr"/>
            <a:r>
              <a:rPr lang="en-US" sz="2200" dirty="0">
                <a:solidFill>
                  <a:schemeClr val="bg1"/>
                </a:solidFill>
                <a:latin typeface="Comic Sans MS" panose="030F0702030302020204" pitchFamily="66" charset="0"/>
              </a:rPr>
              <a:t>Scientists believe that over millions of years birds’ bodies and behaviors have changed and adapted to help them grow, reproduce and survive in a variety of habitats. </a:t>
            </a:r>
          </a:p>
        </p:txBody>
      </p:sp>
      <p:grpSp>
        <p:nvGrpSpPr>
          <p:cNvPr id="40" name="Group 39">
            <a:extLst>
              <a:ext uri="{FF2B5EF4-FFF2-40B4-BE49-F238E27FC236}">
                <a16:creationId xmlns:a16="http://schemas.microsoft.com/office/drawing/2014/main" id="{A5E093BC-06AD-4B4D-86A1-68D66804922C}"/>
              </a:ext>
            </a:extLst>
          </p:cNvPr>
          <p:cNvGrpSpPr/>
          <p:nvPr/>
        </p:nvGrpSpPr>
        <p:grpSpPr>
          <a:xfrm>
            <a:off x="153739" y="2195772"/>
            <a:ext cx="11884522" cy="2837134"/>
            <a:chOff x="142190" y="3857349"/>
            <a:chExt cx="11884522" cy="2837134"/>
          </a:xfrm>
        </p:grpSpPr>
        <p:pic>
          <p:nvPicPr>
            <p:cNvPr id="25" name="Picture 24">
              <a:extLst>
                <a:ext uri="{FF2B5EF4-FFF2-40B4-BE49-F238E27FC236}">
                  <a16:creationId xmlns:a16="http://schemas.microsoft.com/office/drawing/2014/main" id="{06C40D1D-A3D7-4ED4-866D-EA2880B22D16}"/>
                </a:ext>
              </a:extLst>
            </p:cNvPr>
            <p:cNvPicPr>
              <a:picLocks noChangeAspect="1"/>
            </p:cNvPicPr>
            <p:nvPr/>
          </p:nvPicPr>
          <p:blipFill rotWithShape="1">
            <a:blip r:embed="rId2"/>
            <a:srcRect t="27806"/>
            <a:stretch/>
          </p:blipFill>
          <p:spPr>
            <a:xfrm>
              <a:off x="142190" y="3857349"/>
              <a:ext cx="2106757" cy="1953639"/>
            </a:xfrm>
            <a:prstGeom prst="rect">
              <a:avLst/>
            </a:prstGeom>
            <a:ln>
              <a:solidFill>
                <a:schemeClr val="accent5">
                  <a:lumMod val="50000"/>
                </a:schemeClr>
              </a:solidFill>
            </a:ln>
          </p:spPr>
        </p:pic>
        <p:pic>
          <p:nvPicPr>
            <p:cNvPr id="21" name="Picture 20">
              <a:extLst>
                <a:ext uri="{FF2B5EF4-FFF2-40B4-BE49-F238E27FC236}">
                  <a16:creationId xmlns:a16="http://schemas.microsoft.com/office/drawing/2014/main" id="{BB1865D5-BBEA-4B09-B4F9-04064861A410}"/>
                </a:ext>
              </a:extLst>
            </p:cNvPr>
            <p:cNvPicPr>
              <a:picLocks noChangeAspect="1"/>
            </p:cNvPicPr>
            <p:nvPr/>
          </p:nvPicPr>
          <p:blipFill rotWithShape="1">
            <a:blip r:embed="rId3"/>
            <a:srcRect l="306" t="23447" r="-306" b="16577"/>
            <a:stretch/>
          </p:blipFill>
          <p:spPr>
            <a:xfrm>
              <a:off x="1981235" y="5113530"/>
              <a:ext cx="2042483" cy="1580953"/>
            </a:xfrm>
            <a:prstGeom prst="rect">
              <a:avLst/>
            </a:prstGeom>
            <a:ln>
              <a:solidFill>
                <a:schemeClr val="accent5">
                  <a:lumMod val="50000"/>
                </a:schemeClr>
              </a:solidFill>
            </a:ln>
          </p:spPr>
        </p:pic>
        <p:pic>
          <p:nvPicPr>
            <p:cNvPr id="15" name="Picture 14">
              <a:extLst>
                <a:ext uri="{FF2B5EF4-FFF2-40B4-BE49-F238E27FC236}">
                  <a16:creationId xmlns:a16="http://schemas.microsoft.com/office/drawing/2014/main" id="{A9421EE1-F11E-4E16-8BE8-46869BD06756}"/>
                </a:ext>
              </a:extLst>
            </p:cNvPr>
            <p:cNvPicPr>
              <a:picLocks noChangeAspect="1"/>
            </p:cNvPicPr>
            <p:nvPr/>
          </p:nvPicPr>
          <p:blipFill rotWithShape="1">
            <a:blip r:embed="rId4"/>
            <a:srcRect l="4815" t="7315" r="40013" b="42732"/>
            <a:stretch/>
          </p:blipFill>
          <p:spPr>
            <a:xfrm>
              <a:off x="2982577" y="3876616"/>
              <a:ext cx="1953606" cy="1236913"/>
            </a:xfrm>
            <a:prstGeom prst="rect">
              <a:avLst/>
            </a:prstGeom>
            <a:ln>
              <a:solidFill>
                <a:schemeClr val="accent5">
                  <a:lumMod val="50000"/>
                </a:schemeClr>
              </a:solidFill>
            </a:ln>
          </p:spPr>
        </p:pic>
        <p:pic>
          <p:nvPicPr>
            <p:cNvPr id="10" name="Picture 9">
              <a:extLst>
                <a:ext uri="{FF2B5EF4-FFF2-40B4-BE49-F238E27FC236}">
                  <a16:creationId xmlns:a16="http://schemas.microsoft.com/office/drawing/2014/main" id="{F9004B34-4F8E-4CE3-BB37-598D96D7BE1E}"/>
                </a:ext>
              </a:extLst>
            </p:cNvPr>
            <p:cNvPicPr>
              <a:picLocks noChangeAspect="1"/>
            </p:cNvPicPr>
            <p:nvPr/>
          </p:nvPicPr>
          <p:blipFill>
            <a:blip r:embed="rId5"/>
            <a:stretch>
              <a:fillRect/>
            </a:stretch>
          </p:blipFill>
          <p:spPr>
            <a:xfrm>
              <a:off x="4825101" y="4474445"/>
              <a:ext cx="1677855" cy="2165398"/>
            </a:xfrm>
            <a:prstGeom prst="rect">
              <a:avLst/>
            </a:prstGeom>
            <a:ln>
              <a:solidFill>
                <a:schemeClr val="accent5">
                  <a:lumMod val="50000"/>
                </a:schemeClr>
              </a:solidFill>
            </a:ln>
          </p:spPr>
        </p:pic>
        <p:pic>
          <p:nvPicPr>
            <p:cNvPr id="23" name="Picture 22">
              <a:extLst>
                <a:ext uri="{FF2B5EF4-FFF2-40B4-BE49-F238E27FC236}">
                  <a16:creationId xmlns:a16="http://schemas.microsoft.com/office/drawing/2014/main" id="{F3FBADFC-F43D-48B5-AF8D-B3CDB6FEEE22}"/>
                </a:ext>
              </a:extLst>
            </p:cNvPr>
            <p:cNvPicPr>
              <a:picLocks noChangeAspect="1"/>
            </p:cNvPicPr>
            <p:nvPr/>
          </p:nvPicPr>
          <p:blipFill rotWithShape="1">
            <a:blip r:embed="rId6"/>
            <a:srcRect t="19147" b="9272"/>
            <a:stretch/>
          </p:blipFill>
          <p:spPr>
            <a:xfrm flipH="1">
              <a:off x="6396435" y="3929785"/>
              <a:ext cx="2235330" cy="2023848"/>
            </a:xfrm>
            <a:prstGeom prst="rect">
              <a:avLst/>
            </a:prstGeom>
            <a:ln>
              <a:solidFill>
                <a:schemeClr val="accent5">
                  <a:lumMod val="50000"/>
                </a:schemeClr>
              </a:solidFill>
            </a:ln>
          </p:spPr>
        </p:pic>
        <p:pic>
          <p:nvPicPr>
            <p:cNvPr id="13" name="Picture 12">
              <a:extLst>
                <a:ext uri="{FF2B5EF4-FFF2-40B4-BE49-F238E27FC236}">
                  <a16:creationId xmlns:a16="http://schemas.microsoft.com/office/drawing/2014/main" id="{5900BBB0-FD0D-4068-8F75-AAB213FA9B68}"/>
                </a:ext>
              </a:extLst>
            </p:cNvPr>
            <p:cNvPicPr>
              <a:picLocks noChangeAspect="1"/>
            </p:cNvPicPr>
            <p:nvPr/>
          </p:nvPicPr>
          <p:blipFill>
            <a:blip r:embed="rId7"/>
            <a:stretch>
              <a:fillRect/>
            </a:stretch>
          </p:blipFill>
          <p:spPr>
            <a:xfrm flipH="1">
              <a:off x="10092017" y="3863462"/>
              <a:ext cx="1934695" cy="2498823"/>
            </a:xfrm>
            <a:prstGeom prst="rect">
              <a:avLst/>
            </a:prstGeom>
            <a:ln>
              <a:solidFill>
                <a:schemeClr val="accent5">
                  <a:lumMod val="50000"/>
                </a:schemeClr>
              </a:solidFill>
            </a:ln>
          </p:spPr>
        </p:pic>
        <p:pic>
          <p:nvPicPr>
            <p:cNvPr id="3078" name="Picture 6" descr="Image result for photo of a screech owl">
              <a:extLst>
                <a:ext uri="{FF2B5EF4-FFF2-40B4-BE49-F238E27FC236}">
                  <a16:creationId xmlns:a16="http://schemas.microsoft.com/office/drawing/2014/main" id="{EE4050C3-F8B7-4578-98D9-52250C8614A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7724"/>
            <a:stretch/>
          </p:blipFill>
          <p:spPr bwMode="auto">
            <a:xfrm>
              <a:off x="8521115" y="4670635"/>
              <a:ext cx="1735981" cy="201168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29643712-2B7A-47D1-9D46-5BF06C1BC67E}"/>
              </a:ext>
            </a:extLst>
          </p:cNvPr>
          <p:cNvSpPr txBox="1"/>
          <p:nvPr/>
        </p:nvSpPr>
        <p:spPr>
          <a:xfrm>
            <a:off x="401894" y="5970121"/>
            <a:ext cx="11487995" cy="523220"/>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These physical and behavioral changes are called </a:t>
            </a:r>
            <a:r>
              <a:rPr lang="en-US" sz="2800" b="1" u="sng" dirty="0">
                <a:solidFill>
                  <a:srgbClr val="C00000"/>
                </a:solidFill>
                <a:latin typeface="Comic Sans MS" panose="030F0702030302020204" pitchFamily="66" charset="0"/>
              </a:rPr>
              <a:t>ADAPTATIONS</a:t>
            </a:r>
            <a:r>
              <a:rPr lang="en-US" sz="2800" dirty="0">
                <a:solidFill>
                  <a:schemeClr val="bg1"/>
                </a:solidFill>
                <a:latin typeface="Comic Sans MS" panose="030F0702030302020204" pitchFamily="66" charset="0"/>
              </a:rPr>
              <a:t>.</a:t>
            </a:r>
          </a:p>
        </p:txBody>
      </p:sp>
    </p:spTree>
    <p:extLst>
      <p:ext uri="{BB962C8B-B14F-4D97-AF65-F5344CB8AC3E}">
        <p14:creationId xmlns:p14="http://schemas.microsoft.com/office/powerpoint/2010/main" val="126798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801278" y="527901"/>
            <a:ext cx="9785023" cy="1508289"/>
          </a:xfrm>
        </p:spPr>
        <p:txBody>
          <a:bodyPr>
            <a:noAutofit/>
          </a:bodyPr>
          <a:lstStyle/>
          <a:p>
            <a:pPr algn="ctr">
              <a:lnSpc>
                <a:spcPct val="100000"/>
              </a:lnSpc>
              <a:spcAft>
                <a:spcPts val="2400"/>
              </a:spcAft>
            </a:pPr>
            <a:r>
              <a:rPr lang="en-US" sz="4000" dirty="0">
                <a:latin typeface="Comic Sans MS" panose="030F0702030302020204" pitchFamily="66" charset="0"/>
              </a:rPr>
              <a:t>How have birds changed over time?</a:t>
            </a:r>
          </a:p>
        </p:txBody>
      </p:sp>
      <p:sp>
        <p:nvSpPr>
          <p:cNvPr id="7" name="TextBox 6">
            <a:extLst>
              <a:ext uri="{FF2B5EF4-FFF2-40B4-BE49-F238E27FC236}">
                <a16:creationId xmlns:a16="http://schemas.microsoft.com/office/drawing/2014/main" id="{11200F66-D302-4C4D-A821-9740AE6C2413}"/>
              </a:ext>
            </a:extLst>
          </p:cNvPr>
          <p:cNvSpPr txBox="1"/>
          <p:nvPr/>
        </p:nvSpPr>
        <p:spPr>
          <a:xfrm>
            <a:off x="4688958" y="4821809"/>
            <a:ext cx="6594425" cy="1200329"/>
          </a:xfrm>
          <a:prstGeom prst="rect">
            <a:avLst/>
          </a:prstGeom>
          <a:noFill/>
        </p:spPr>
        <p:txBody>
          <a:bodyPr wrap="square" rtlCol="0">
            <a:spAutoFit/>
          </a:bodyPr>
          <a:lstStyle/>
          <a:p>
            <a:pPr marL="457200" indent="-457200">
              <a:buFont typeface="Wingdings" panose="05000000000000000000" pitchFamily="2" charset="2"/>
              <a:buChar char="v"/>
            </a:pPr>
            <a:r>
              <a:rPr lang="en-US" sz="2400" dirty="0">
                <a:solidFill>
                  <a:schemeClr val="bg1"/>
                </a:solidFill>
              </a:rPr>
              <a:t>Their forelimbs (arms) slowly lost some of the functions such as grasping and gained other functions as they evolved into wings.</a:t>
            </a:r>
          </a:p>
        </p:txBody>
      </p:sp>
      <p:sp>
        <p:nvSpPr>
          <p:cNvPr id="9" name="TextBox 8">
            <a:extLst>
              <a:ext uri="{FF2B5EF4-FFF2-40B4-BE49-F238E27FC236}">
                <a16:creationId xmlns:a16="http://schemas.microsoft.com/office/drawing/2014/main" id="{4494EC42-D4BF-41B8-B08A-941B8BF4B89C}"/>
              </a:ext>
            </a:extLst>
          </p:cNvPr>
          <p:cNvSpPr txBox="1"/>
          <p:nvPr/>
        </p:nvSpPr>
        <p:spPr>
          <a:xfrm>
            <a:off x="4688958" y="6062883"/>
            <a:ext cx="5645888" cy="461665"/>
          </a:xfrm>
          <a:prstGeom prst="rect">
            <a:avLst/>
          </a:prstGeom>
          <a:noFill/>
        </p:spPr>
        <p:txBody>
          <a:bodyPr wrap="square" rtlCol="0">
            <a:spAutoFit/>
          </a:bodyPr>
          <a:lstStyle/>
          <a:p>
            <a:pPr marL="457200" indent="-457200">
              <a:buFont typeface="Wingdings" panose="05000000000000000000" pitchFamily="2" charset="2"/>
              <a:buChar char="v"/>
            </a:pPr>
            <a:r>
              <a:rPr lang="en-US" sz="2400" dirty="0">
                <a:solidFill>
                  <a:schemeClr val="bg1"/>
                </a:solidFill>
              </a:rPr>
              <a:t>Over time they also grew feathers. </a:t>
            </a:r>
          </a:p>
        </p:txBody>
      </p:sp>
      <p:grpSp>
        <p:nvGrpSpPr>
          <p:cNvPr id="3" name="Group 2">
            <a:extLst>
              <a:ext uri="{FF2B5EF4-FFF2-40B4-BE49-F238E27FC236}">
                <a16:creationId xmlns:a16="http://schemas.microsoft.com/office/drawing/2014/main" id="{0B037C31-6820-459A-91CE-BE06AEAC9D2E}"/>
              </a:ext>
            </a:extLst>
          </p:cNvPr>
          <p:cNvGrpSpPr/>
          <p:nvPr/>
        </p:nvGrpSpPr>
        <p:grpSpPr>
          <a:xfrm>
            <a:off x="96358" y="2036190"/>
            <a:ext cx="8576851" cy="3599066"/>
            <a:chOff x="96358" y="2036190"/>
            <a:chExt cx="8576851" cy="3599066"/>
          </a:xfrm>
        </p:grpSpPr>
        <p:sp>
          <p:nvSpPr>
            <p:cNvPr id="5" name="TextBox 4"/>
            <p:cNvSpPr txBox="1"/>
            <p:nvPr/>
          </p:nvSpPr>
          <p:spPr>
            <a:xfrm>
              <a:off x="4441452" y="2594945"/>
              <a:ext cx="4231757" cy="1569660"/>
            </a:xfrm>
            <a:prstGeom prst="rect">
              <a:avLst/>
            </a:prstGeom>
            <a:noFill/>
          </p:spPr>
          <p:txBody>
            <a:bodyPr wrap="square" rtlCol="0">
              <a:spAutoFit/>
            </a:bodyPr>
            <a:lstStyle/>
            <a:p>
              <a:pPr algn="ctr"/>
              <a:r>
                <a:rPr lang="en-US" sz="3200" dirty="0">
                  <a:solidFill>
                    <a:srgbClr val="C00000"/>
                  </a:solidFill>
                  <a:latin typeface="Comic Sans MS" panose="030F0702030302020204" pitchFamily="66" charset="0"/>
                </a:rPr>
                <a:t>Scientists believe that dinosaurs evolved into birds!</a:t>
              </a:r>
            </a:p>
          </p:txBody>
        </p:sp>
        <p:pic>
          <p:nvPicPr>
            <p:cNvPr id="10242" name="Picture 2" descr="https://d2r55xnwy6nx47.cloudfront.net/uploads/2015/06/DinoGraphicV2.jpg">
              <a:extLst>
                <a:ext uri="{FF2B5EF4-FFF2-40B4-BE49-F238E27FC236}">
                  <a16:creationId xmlns:a16="http://schemas.microsoft.com/office/drawing/2014/main" id="{D5DDFCD5-A563-4473-9CB6-E7D2D9E47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58" y="2036190"/>
              <a:ext cx="4426851" cy="359906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pic>
        <p:nvPicPr>
          <p:cNvPr id="10244" name="Picture 4" descr="Image result for great blue heron pictures">
            <a:extLst>
              <a:ext uri="{FF2B5EF4-FFF2-40B4-BE49-F238E27FC236}">
                <a16:creationId xmlns:a16="http://schemas.microsoft.com/office/drawing/2014/main" id="{731FE59C-240E-4019-B77A-D3D7B0ED9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209" y="2284075"/>
            <a:ext cx="3289886" cy="21913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609910" y="3629462"/>
            <a:ext cx="1138828" cy="830997"/>
          </a:xfrm>
          <a:prstGeom prst="rect">
            <a:avLst/>
          </a:prstGeom>
          <a:noFill/>
        </p:spPr>
        <p:txBody>
          <a:bodyPr wrap="square" rtlCol="0">
            <a:spAutoFit/>
          </a:bodyPr>
          <a:lstStyle/>
          <a:p>
            <a:pPr algn="ctr"/>
            <a:r>
              <a:rPr lang="en-US" sz="1600" dirty="0">
                <a:latin typeface="Comic Sans MS" panose="030F0702030302020204" pitchFamily="66" charset="0"/>
              </a:rPr>
              <a:t>Great Blue Heron</a:t>
            </a:r>
          </a:p>
        </p:txBody>
      </p:sp>
    </p:spTree>
    <p:extLst>
      <p:ext uri="{BB962C8B-B14F-4D97-AF65-F5344CB8AC3E}">
        <p14:creationId xmlns:p14="http://schemas.microsoft.com/office/powerpoint/2010/main" val="6789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0" y="651196"/>
            <a:ext cx="10412361" cy="1234166"/>
          </a:xfrm>
        </p:spPr>
        <p:txBody>
          <a:bodyPr>
            <a:noAutofit/>
          </a:bodyPr>
          <a:lstStyle/>
          <a:p>
            <a:pPr algn="ctr">
              <a:lnSpc>
                <a:spcPct val="110000"/>
              </a:lnSpc>
            </a:pPr>
            <a:r>
              <a:rPr lang="en-US" sz="4000" dirty="0">
                <a:latin typeface="Comic Sans MS" panose="030F0702030302020204" pitchFamily="66" charset="0"/>
              </a:rPr>
              <a:t>How do feathers help birds fly?</a:t>
            </a:r>
          </a:p>
        </p:txBody>
      </p:sp>
      <p:pic>
        <p:nvPicPr>
          <p:cNvPr id="9" name="Picture 8"/>
          <p:cNvPicPr>
            <a:picLocks noChangeAspect="1"/>
          </p:cNvPicPr>
          <p:nvPr/>
        </p:nvPicPr>
        <p:blipFill rotWithShape="1">
          <a:blip r:embed="rId2"/>
          <a:srcRect l="17023"/>
          <a:stretch/>
        </p:blipFill>
        <p:spPr>
          <a:xfrm>
            <a:off x="9444765" y="1485449"/>
            <a:ext cx="2558239" cy="1726528"/>
          </a:xfrm>
          <a:prstGeom prst="rect">
            <a:avLst/>
          </a:prstGeom>
          <a:ln>
            <a:solidFill>
              <a:schemeClr val="bg1"/>
            </a:solidFill>
          </a:ln>
        </p:spPr>
      </p:pic>
      <p:sp>
        <p:nvSpPr>
          <p:cNvPr id="10" name="TextBox 9"/>
          <p:cNvSpPr txBox="1"/>
          <p:nvPr/>
        </p:nvSpPr>
        <p:spPr>
          <a:xfrm>
            <a:off x="9536115" y="1612108"/>
            <a:ext cx="1511113" cy="338554"/>
          </a:xfrm>
          <a:prstGeom prst="rect">
            <a:avLst/>
          </a:prstGeom>
          <a:noFill/>
        </p:spPr>
        <p:txBody>
          <a:bodyPr wrap="square" rtlCol="0">
            <a:spAutoFit/>
          </a:bodyPr>
          <a:lstStyle/>
          <a:p>
            <a:pPr algn="ctr"/>
            <a:r>
              <a:rPr lang="en-US" sz="1600" i="1" dirty="0">
                <a:latin typeface="Comic Sans MS" panose="030F0702030302020204" pitchFamily="66" charset="0"/>
              </a:rPr>
              <a:t>Great Egret</a:t>
            </a:r>
          </a:p>
        </p:txBody>
      </p:sp>
      <p:sp>
        <p:nvSpPr>
          <p:cNvPr id="14" name="TextBox 13"/>
          <p:cNvSpPr txBox="1"/>
          <p:nvPr/>
        </p:nvSpPr>
        <p:spPr>
          <a:xfrm>
            <a:off x="9196334" y="3450705"/>
            <a:ext cx="2806670" cy="1169551"/>
          </a:xfrm>
          <a:prstGeom prst="rect">
            <a:avLst/>
          </a:prstGeom>
          <a:solidFill>
            <a:schemeClr val="tx1"/>
          </a:solidFill>
          <a:ln w="28575">
            <a:solidFill>
              <a:schemeClr val="accent5">
                <a:lumMod val="50000"/>
              </a:schemeClr>
            </a:solidFill>
            <a:prstDash val="dash"/>
          </a:ln>
        </p:spPr>
        <p:txBody>
          <a:bodyPr wrap="square" rtlCol="0">
            <a:spAutoFit/>
          </a:bodyPr>
          <a:lstStyle/>
          <a:p>
            <a:pPr algn="ctr"/>
            <a:r>
              <a:rPr lang="en-US" sz="2200" b="1" dirty="0">
                <a:solidFill>
                  <a:srgbClr val="C00000"/>
                </a:solidFill>
                <a:latin typeface="Comic Sans MS" panose="030F0702030302020204" pitchFamily="66" charset="0"/>
              </a:rPr>
              <a:t>Did you know?</a:t>
            </a:r>
          </a:p>
          <a:p>
            <a:pPr algn="ctr"/>
            <a:r>
              <a:rPr lang="en-US" sz="1600" dirty="0">
                <a:solidFill>
                  <a:schemeClr val="bg1"/>
                </a:solidFill>
                <a:latin typeface="Comic Sans MS" panose="030F0702030302020204" pitchFamily="66" charset="0"/>
              </a:rPr>
              <a:t>Feathers are made of keratin, the same thing found in our hair and nails</a:t>
            </a:r>
            <a:r>
              <a:rPr lang="en-US" sz="1600" dirty="0">
                <a:solidFill>
                  <a:srgbClr val="C00000"/>
                </a:solidFill>
                <a:latin typeface="Comic Sans MS" panose="030F0702030302020204" pitchFamily="66" charset="0"/>
              </a:rPr>
              <a:t>.</a:t>
            </a:r>
          </a:p>
        </p:txBody>
      </p:sp>
      <p:grpSp>
        <p:nvGrpSpPr>
          <p:cNvPr id="5" name="Group 4">
            <a:extLst>
              <a:ext uri="{FF2B5EF4-FFF2-40B4-BE49-F238E27FC236}">
                <a16:creationId xmlns:a16="http://schemas.microsoft.com/office/drawing/2014/main" id="{F97F20BE-FC7B-4823-9F84-CC646DDF61D7}"/>
              </a:ext>
            </a:extLst>
          </p:cNvPr>
          <p:cNvGrpSpPr/>
          <p:nvPr/>
        </p:nvGrpSpPr>
        <p:grpSpPr>
          <a:xfrm>
            <a:off x="109096" y="2260797"/>
            <a:ext cx="8792651" cy="2503338"/>
            <a:chOff x="52026" y="3407973"/>
            <a:chExt cx="8792651" cy="2503338"/>
          </a:xfrm>
        </p:grpSpPr>
        <p:sp>
          <p:nvSpPr>
            <p:cNvPr id="11" name="TextBox 10">
              <a:extLst>
                <a:ext uri="{FF2B5EF4-FFF2-40B4-BE49-F238E27FC236}">
                  <a16:creationId xmlns:a16="http://schemas.microsoft.com/office/drawing/2014/main" id="{C8D54695-874F-4D9B-8C9F-BC4C0FDAD2B2}"/>
                </a:ext>
              </a:extLst>
            </p:cNvPr>
            <p:cNvSpPr txBox="1"/>
            <p:nvPr/>
          </p:nvSpPr>
          <p:spPr>
            <a:xfrm>
              <a:off x="52026" y="3425475"/>
              <a:ext cx="4851150"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Feathers have long, thin barbs that come out from the shaft.  </a:t>
              </a:r>
            </a:p>
          </p:txBody>
        </p:sp>
        <p:pic>
          <p:nvPicPr>
            <p:cNvPr id="4098" name="Picture 2" descr="Image result for diagram of feather with barbs">
              <a:extLst>
                <a:ext uri="{FF2B5EF4-FFF2-40B4-BE49-F238E27FC236}">
                  <a16:creationId xmlns:a16="http://schemas.microsoft.com/office/drawing/2014/main" id="{B28112A8-4CE6-4C52-B6B2-7F797B5C4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783" y="3407973"/>
              <a:ext cx="3807894" cy="25033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E88D33C1-D975-455A-8D74-0DF093FCA64D}"/>
              </a:ext>
            </a:extLst>
          </p:cNvPr>
          <p:cNvSpPr txBox="1"/>
          <p:nvPr/>
        </p:nvSpPr>
        <p:spPr>
          <a:xfrm>
            <a:off x="157655" y="3211977"/>
            <a:ext cx="4802591" cy="1569660"/>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The barbs interlock like a zipper to create a smooth, flexible and resilient surface that makes flight possible.</a:t>
            </a:r>
          </a:p>
        </p:txBody>
      </p:sp>
      <p:grpSp>
        <p:nvGrpSpPr>
          <p:cNvPr id="6" name="Group 5">
            <a:extLst>
              <a:ext uri="{FF2B5EF4-FFF2-40B4-BE49-F238E27FC236}">
                <a16:creationId xmlns:a16="http://schemas.microsoft.com/office/drawing/2014/main" id="{743F0AF0-E4BC-4072-9196-4F65A7191391}"/>
              </a:ext>
            </a:extLst>
          </p:cNvPr>
          <p:cNvGrpSpPr/>
          <p:nvPr/>
        </p:nvGrpSpPr>
        <p:grpSpPr>
          <a:xfrm>
            <a:off x="109095" y="4832086"/>
            <a:ext cx="11636313" cy="1924050"/>
            <a:chOff x="109095" y="4836000"/>
            <a:chExt cx="11636313" cy="1924050"/>
          </a:xfrm>
        </p:grpSpPr>
        <p:sp>
          <p:nvSpPr>
            <p:cNvPr id="12" name="TextBox 11">
              <a:extLst>
                <a:ext uri="{FF2B5EF4-FFF2-40B4-BE49-F238E27FC236}">
                  <a16:creationId xmlns:a16="http://schemas.microsoft.com/office/drawing/2014/main" id="{4ED1810C-8AC4-49D2-BF37-BCF54F8DDDD5}"/>
                </a:ext>
              </a:extLst>
            </p:cNvPr>
            <p:cNvSpPr txBox="1"/>
            <p:nvPr/>
          </p:nvSpPr>
          <p:spPr>
            <a:xfrm>
              <a:off x="109095" y="4883844"/>
              <a:ext cx="9545267"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Although feathers are instrumental in helping birds fly, some birds such as penguins cannot fly.</a:t>
              </a:r>
            </a:p>
          </p:txBody>
        </p:sp>
        <p:pic>
          <p:nvPicPr>
            <p:cNvPr id="4100" name="Picture 4" descr="https://welovelocalgovernment.files.wordpress.com/2012/04/three-kings_3801.jpg?w=300&amp;h=201">
              <a:extLst>
                <a:ext uri="{FF2B5EF4-FFF2-40B4-BE49-F238E27FC236}">
                  <a16:creationId xmlns:a16="http://schemas.microsoft.com/office/drawing/2014/main" id="{31C10850-5F5E-4B8F-AF56-6E14EBD386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28503"/>
            <a:stretch/>
          </p:blipFill>
          <p:spPr bwMode="auto">
            <a:xfrm>
              <a:off x="9702359" y="4836000"/>
              <a:ext cx="2043049" cy="19240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EADCF8A4-7428-4D7F-A87E-31ABE90AF80B}"/>
              </a:ext>
            </a:extLst>
          </p:cNvPr>
          <p:cNvSpPr txBox="1"/>
          <p:nvPr/>
        </p:nvSpPr>
        <p:spPr>
          <a:xfrm>
            <a:off x="109095" y="5821009"/>
            <a:ext cx="9545267"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solidFill>
                  <a:schemeClr val="bg1"/>
                </a:solidFill>
                <a:latin typeface="Comic Sans MS" panose="030F0702030302020204" pitchFamily="66" charset="0"/>
              </a:rPr>
              <a:t>The penguins’ feathers help protect their skin from water and provide insulation (like a coat) to keep them warm.</a:t>
            </a:r>
          </a:p>
        </p:txBody>
      </p:sp>
    </p:spTree>
    <p:extLst>
      <p:ext uri="{BB962C8B-B14F-4D97-AF65-F5344CB8AC3E}">
        <p14:creationId xmlns:p14="http://schemas.microsoft.com/office/powerpoint/2010/main" val="404361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1091380" y="550362"/>
            <a:ext cx="9340645" cy="1508289"/>
          </a:xfrm>
        </p:spPr>
        <p:txBody>
          <a:bodyPr>
            <a:noAutofit/>
          </a:bodyPr>
          <a:lstStyle/>
          <a:p>
            <a:pPr algn="ctr">
              <a:lnSpc>
                <a:spcPct val="110000"/>
              </a:lnSpc>
            </a:pPr>
            <a:r>
              <a:rPr lang="en-US" sz="3200" dirty="0">
                <a:latin typeface="Comic Sans MS" panose="030F0702030302020204" pitchFamily="66" charset="0"/>
              </a:rPr>
              <a:t>What other adaptations have taken place with birds’ feathers that help them survive?</a:t>
            </a:r>
          </a:p>
        </p:txBody>
      </p:sp>
      <p:sp>
        <p:nvSpPr>
          <p:cNvPr id="3" name="TextBox 2"/>
          <p:cNvSpPr txBox="1"/>
          <p:nvPr/>
        </p:nvSpPr>
        <p:spPr>
          <a:xfrm>
            <a:off x="510363" y="2142201"/>
            <a:ext cx="7991888" cy="523220"/>
          </a:xfrm>
          <a:prstGeom prst="rect">
            <a:avLst/>
          </a:prstGeom>
          <a:noFill/>
        </p:spPr>
        <p:txBody>
          <a:bodyPr wrap="square" rtlCol="0">
            <a:spAutoFit/>
          </a:bodyPr>
          <a:lstStyle/>
          <a:p>
            <a:r>
              <a:rPr lang="en-US" sz="2800" b="1" dirty="0">
                <a:solidFill>
                  <a:srgbClr val="C00000"/>
                </a:solidFill>
                <a:latin typeface="Comic Sans MS" panose="030F0702030302020204" pitchFamily="66" charset="0"/>
              </a:rPr>
              <a:t>Feathers can also vary in shape and purpose! </a:t>
            </a:r>
            <a:endParaRPr lang="en-US" sz="2800" b="1" dirty="0">
              <a:solidFill>
                <a:schemeClr val="bg1"/>
              </a:solidFill>
              <a:latin typeface="Comic Sans MS" panose="030F0702030302020204" pitchFamily="66" charset="0"/>
            </a:endParaRPr>
          </a:p>
        </p:txBody>
      </p:sp>
      <p:pic>
        <p:nvPicPr>
          <p:cNvPr id="7" name="Picture 6"/>
          <p:cNvPicPr>
            <a:picLocks noChangeAspect="1"/>
          </p:cNvPicPr>
          <p:nvPr/>
        </p:nvPicPr>
        <p:blipFill>
          <a:blip r:embed="rId2"/>
          <a:stretch>
            <a:fillRect/>
          </a:stretch>
        </p:blipFill>
        <p:spPr>
          <a:xfrm flipH="1">
            <a:off x="8898193" y="2087824"/>
            <a:ext cx="3067664" cy="1341176"/>
          </a:xfrm>
          <a:prstGeom prst="rect">
            <a:avLst/>
          </a:prstGeom>
        </p:spPr>
      </p:pic>
      <p:grpSp>
        <p:nvGrpSpPr>
          <p:cNvPr id="8" name="Group 7">
            <a:extLst>
              <a:ext uri="{FF2B5EF4-FFF2-40B4-BE49-F238E27FC236}">
                <a16:creationId xmlns:a16="http://schemas.microsoft.com/office/drawing/2014/main" id="{25D35852-BBFA-4EF9-B026-0B4CA7B6B7AE}"/>
              </a:ext>
            </a:extLst>
          </p:cNvPr>
          <p:cNvGrpSpPr/>
          <p:nvPr/>
        </p:nvGrpSpPr>
        <p:grpSpPr>
          <a:xfrm>
            <a:off x="157063" y="2829813"/>
            <a:ext cx="8741130" cy="3927770"/>
            <a:chOff x="157063" y="2829813"/>
            <a:chExt cx="8741130" cy="3927770"/>
          </a:xfrm>
        </p:grpSpPr>
        <p:sp>
          <p:nvSpPr>
            <p:cNvPr id="9" name="TextBox 8">
              <a:extLst>
                <a:ext uri="{FF2B5EF4-FFF2-40B4-BE49-F238E27FC236}">
                  <a16:creationId xmlns:a16="http://schemas.microsoft.com/office/drawing/2014/main" id="{6D2B2A8B-9D91-4F73-882C-DC12DA49FD6A}"/>
                </a:ext>
              </a:extLst>
            </p:cNvPr>
            <p:cNvSpPr txBox="1"/>
            <p:nvPr/>
          </p:nvSpPr>
          <p:spPr>
            <a:xfrm>
              <a:off x="4178710" y="3251730"/>
              <a:ext cx="4719483" cy="830997"/>
            </a:xfrm>
            <a:prstGeom prst="rect">
              <a:avLst/>
            </a:prstGeom>
            <a:noFill/>
          </p:spPr>
          <p:txBody>
            <a:bodyPr wrap="square" rtlCol="0">
              <a:spAutoFit/>
            </a:bodyPr>
            <a:lstStyle/>
            <a:p>
              <a:r>
                <a:rPr lang="en-US" sz="2400" dirty="0">
                  <a:solidFill>
                    <a:schemeClr val="bg1"/>
                  </a:solidFill>
                  <a:latin typeface="Comic Sans MS" panose="030F0702030302020204" pitchFamily="66" charset="0"/>
                </a:rPr>
                <a:t>For example, owls have nearly silent wing feathers. </a:t>
              </a:r>
            </a:p>
          </p:txBody>
        </p:sp>
        <p:pic>
          <p:nvPicPr>
            <p:cNvPr id="6146" name="Picture 2" descr="Image result for diagram of owl feathers">
              <a:extLst>
                <a:ext uri="{FF2B5EF4-FFF2-40B4-BE49-F238E27FC236}">
                  <a16:creationId xmlns:a16="http://schemas.microsoft.com/office/drawing/2014/main" id="{263BAB64-2A7B-4768-8AF2-6D5ACFB33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63" y="2829813"/>
              <a:ext cx="3927770" cy="392777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8BE80541-2BB5-47AF-B704-A4EB32712CAF}"/>
              </a:ext>
            </a:extLst>
          </p:cNvPr>
          <p:cNvSpPr txBox="1"/>
          <p:nvPr/>
        </p:nvSpPr>
        <p:spPr>
          <a:xfrm>
            <a:off x="4178709" y="4364185"/>
            <a:ext cx="7856227" cy="1200329"/>
          </a:xfrm>
          <a:prstGeom prst="rect">
            <a:avLst/>
          </a:prstGeom>
          <a:noFill/>
        </p:spPr>
        <p:txBody>
          <a:bodyPr wrap="square" rtlCol="0">
            <a:spAutoFit/>
          </a:bodyPr>
          <a:lstStyle/>
          <a:p>
            <a:r>
              <a:rPr lang="en-US" sz="2400" dirty="0">
                <a:solidFill>
                  <a:schemeClr val="bg1"/>
                </a:solidFill>
                <a:latin typeface="Comic Sans MS" panose="030F0702030302020204" pitchFamily="66" charset="0"/>
              </a:rPr>
              <a:t>They have comb-like serrations on the edge of their wing feathers that break up the air that typically creates a swooshing sound when a bird flaps its wings. </a:t>
            </a:r>
          </a:p>
        </p:txBody>
      </p:sp>
      <p:sp>
        <p:nvSpPr>
          <p:cNvPr id="16" name="TextBox 15">
            <a:extLst>
              <a:ext uri="{FF2B5EF4-FFF2-40B4-BE49-F238E27FC236}">
                <a16:creationId xmlns:a16="http://schemas.microsoft.com/office/drawing/2014/main" id="{0E23190E-BAD0-45DE-8474-67D8075B8A72}"/>
              </a:ext>
            </a:extLst>
          </p:cNvPr>
          <p:cNvSpPr txBox="1"/>
          <p:nvPr/>
        </p:nvSpPr>
        <p:spPr>
          <a:xfrm>
            <a:off x="4178709" y="5845973"/>
            <a:ext cx="7619634" cy="461665"/>
          </a:xfrm>
          <a:prstGeom prst="rect">
            <a:avLst/>
          </a:prstGeom>
          <a:noFill/>
        </p:spPr>
        <p:txBody>
          <a:bodyPr wrap="square" rtlCol="0">
            <a:spAutoFit/>
          </a:bodyPr>
          <a:lstStyle/>
          <a:p>
            <a:r>
              <a:rPr lang="en-US" sz="2400" dirty="0">
                <a:solidFill>
                  <a:schemeClr val="bg1"/>
                </a:solidFill>
                <a:latin typeface="Comic Sans MS" panose="030F0702030302020204" pitchFamily="66" charset="0"/>
              </a:rPr>
              <a:t>This helps owls approach their prey undetected.</a:t>
            </a:r>
          </a:p>
        </p:txBody>
      </p:sp>
      <p:sp>
        <p:nvSpPr>
          <p:cNvPr id="18" name="TextBox 17">
            <a:extLst>
              <a:ext uri="{FF2B5EF4-FFF2-40B4-BE49-F238E27FC236}">
                <a16:creationId xmlns:a16="http://schemas.microsoft.com/office/drawing/2014/main" id="{EC013C98-55D0-4663-9F3B-3E15E2CA1281}"/>
              </a:ext>
            </a:extLst>
          </p:cNvPr>
          <p:cNvSpPr txBox="1"/>
          <p:nvPr/>
        </p:nvSpPr>
        <p:spPr>
          <a:xfrm>
            <a:off x="9707601" y="3479642"/>
            <a:ext cx="1448848" cy="375175"/>
          </a:xfrm>
          <a:prstGeom prst="rect">
            <a:avLst/>
          </a:prstGeom>
          <a:noFill/>
        </p:spPr>
        <p:txBody>
          <a:bodyPr wrap="square" rtlCol="0">
            <a:spAutoFit/>
          </a:bodyPr>
          <a:lstStyle/>
          <a:p>
            <a:pPr algn="ctr"/>
            <a:r>
              <a:rPr lang="en-US" dirty="0"/>
              <a:t>Barred Owl</a:t>
            </a:r>
          </a:p>
        </p:txBody>
      </p:sp>
    </p:spTree>
    <p:extLst>
      <p:ext uri="{BB962C8B-B14F-4D97-AF65-F5344CB8AC3E}">
        <p14:creationId xmlns:p14="http://schemas.microsoft.com/office/powerpoint/2010/main" val="114049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9EE-F2C2-4750-AEE4-C0396D129714}"/>
              </a:ext>
            </a:extLst>
          </p:cNvPr>
          <p:cNvSpPr>
            <a:spLocks noGrp="1"/>
          </p:cNvSpPr>
          <p:nvPr>
            <p:ph type="title"/>
          </p:nvPr>
        </p:nvSpPr>
        <p:spPr>
          <a:xfrm>
            <a:off x="2603658" y="766228"/>
            <a:ext cx="6984684" cy="1105212"/>
          </a:xfrm>
        </p:spPr>
        <p:txBody>
          <a:bodyPr>
            <a:noAutofit/>
          </a:bodyPr>
          <a:lstStyle/>
          <a:p>
            <a:pPr algn="ctr">
              <a:lnSpc>
                <a:spcPct val="110000"/>
              </a:lnSpc>
            </a:pPr>
            <a:r>
              <a:rPr lang="en-US" dirty="0">
                <a:latin typeface="Comic Sans MS" panose="030F0702030302020204" pitchFamily="66" charset="0"/>
              </a:rPr>
              <a:t>How does the color of birds’ feathers help them survive?</a:t>
            </a:r>
          </a:p>
        </p:txBody>
      </p:sp>
      <p:pic>
        <p:nvPicPr>
          <p:cNvPr id="11" name="Picture 4" descr="Image result for photo of a male cardinal">
            <a:extLst>
              <a:ext uri="{FF2B5EF4-FFF2-40B4-BE49-F238E27FC236}">
                <a16:creationId xmlns:a16="http://schemas.microsoft.com/office/drawing/2014/main" id="{85B4A978-9F33-42C8-A199-C2C85927D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63583" y="2109193"/>
            <a:ext cx="2034944" cy="20349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B343250-013C-492C-B573-07F960F2B4BD}"/>
              </a:ext>
            </a:extLst>
          </p:cNvPr>
          <p:cNvSpPr txBox="1"/>
          <p:nvPr/>
        </p:nvSpPr>
        <p:spPr>
          <a:xfrm>
            <a:off x="2713703" y="2191410"/>
            <a:ext cx="9414170" cy="830997"/>
          </a:xfrm>
          <a:prstGeom prst="rect">
            <a:avLst/>
          </a:prstGeom>
          <a:noFill/>
        </p:spPr>
        <p:txBody>
          <a:bodyPr wrap="square" rtlCol="0">
            <a:spAutoFit/>
          </a:bodyPr>
          <a:lstStyle/>
          <a:p>
            <a:r>
              <a:rPr lang="en-US" sz="2400" dirty="0">
                <a:solidFill>
                  <a:schemeClr val="bg1"/>
                </a:solidFill>
                <a:latin typeface="Comic Sans MS" panose="030F0702030302020204" pitchFamily="66" charset="0"/>
              </a:rPr>
              <a:t>In many species the color of the male’s feathers are brighter than the female’s to help them attract a mate. </a:t>
            </a:r>
          </a:p>
        </p:txBody>
      </p:sp>
      <p:sp>
        <p:nvSpPr>
          <p:cNvPr id="6" name="TextBox 5">
            <a:extLst>
              <a:ext uri="{FF2B5EF4-FFF2-40B4-BE49-F238E27FC236}">
                <a16:creationId xmlns:a16="http://schemas.microsoft.com/office/drawing/2014/main" id="{4F75D4CA-F58A-4C83-AADC-85F07BB2A3E1}"/>
              </a:ext>
            </a:extLst>
          </p:cNvPr>
          <p:cNvSpPr txBox="1"/>
          <p:nvPr/>
        </p:nvSpPr>
        <p:spPr>
          <a:xfrm>
            <a:off x="375516" y="4127543"/>
            <a:ext cx="2338187" cy="369332"/>
          </a:xfrm>
          <a:prstGeom prst="rect">
            <a:avLst/>
          </a:prstGeom>
          <a:noFill/>
        </p:spPr>
        <p:txBody>
          <a:bodyPr wrap="square" rtlCol="0">
            <a:spAutoFit/>
          </a:bodyPr>
          <a:lstStyle/>
          <a:p>
            <a:r>
              <a:rPr lang="en-US" dirty="0"/>
              <a:t>Northern Cardinals</a:t>
            </a:r>
          </a:p>
        </p:txBody>
      </p:sp>
      <p:grpSp>
        <p:nvGrpSpPr>
          <p:cNvPr id="9" name="Group 8">
            <a:extLst>
              <a:ext uri="{FF2B5EF4-FFF2-40B4-BE49-F238E27FC236}">
                <a16:creationId xmlns:a16="http://schemas.microsoft.com/office/drawing/2014/main" id="{849F0404-3D19-4BCC-95D3-40DC3DBFAA20}"/>
              </a:ext>
            </a:extLst>
          </p:cNvPr>
          <p:cNvGrpSpPr/>
          <p:nvPr/>
        </p:nvGrpSpPr>
        <p:grpSpPr>
          <a:xfrm>
            <a:off x="463583" y="4585973"/>
            <a:ext cx="11649500" cy="2023848"/>
            <a:chOff x="2603658" y="4544100"/>
            <a:chExt cx="11649500" cy="2023848"/>
          </a:xfrm>
        </p:grpSpPr>
        <p:pic>
          <p:nvPicPr>
            <p:cNvPr id="21" name="Picture 20">
              <a:extLst>
                <a:ext uri="{FF2B5EF4-FFF2-40B4-BE49-F238E27FC236}">
                  <a16:creationId xmlns:a16="http://schemas.microsoft.com/office/drawing/2014/main" id="{8FB81524-3B1E-4887-AB60-A447B5FBD252}"/>
                </a:ext>
              </a:extLst>
            </p:cNvPr>
            <p:cNvPicPr>
              <a:picLocks noChangeAspect="1"/>
            </p:cNvPicPr>
            <p:nvPr/>
          </p:nvPicPr>
          <p:blipFill rotWithShape="1">
            <a:blip r:embed="rId3"/>
            <a:srcRect t="19147" b="9272"/>
            <a:stretch/>
          </p:blipFill>
          <p:spPr>
            <a:xfrm>
              <a:off x="2603658" y="4544100"/>
              <a:ext cx="2235330" cy="2023848"/>
            </a:xfrm>
            <a:prstGeom prst="rect">
              <a:avLst/>
            </a:prstGeom>
            <a:ln>
              <a:solidFill>
                <a:schemeClr val="accent5">
                  <a:lumMod val="50000"/>
                </a:schemeClr>
              </a:solidFill>
            </a:ln>
          </p:spPr>
        </p:pic>
        <p:sp>
          <p:nvSpPr>
            <p:cNvPr id="23" name="TextBox 22">
              <a:extLst>
                <a:ext uri="{FF2B5EF4-FFF2-40B4-BE49-F238E27FC236}">
                  <a16:creationId xmlns:a16="http://schemas.microsoft.com/office/drawing/2014/main" id="{B67640BF-477D-49CD-98BE-D1167986E38A}"/>
                </a:ext>
              </a:extLst>
            </p:cNvPr>
            <p:cNvSpPr txBox="1"/>
            <p:nvPr/>
          </p:nvSpPr>
          <p:spPr>
            <a:xfrm>
              <a:off x="4838988" y="4596364"/>
              <a:ext cx="9414170" cy="830997"/>
            </a:xfrm>
            <a:prstGeom prst="rect">
              <a:avLst/>
            </a:prstGeom>
            <a:noFill/>
          </p:spPr>
          <p:txBody>
            <a:bodyPr wrap="square" rtlCol="0">
              <a:spAutoFit/>
            </a:bodyPr>
            <a:lstStyle/>
            <a:p>
              <a:r>
                <a:rPr lang="en-US" sz="2400" dirty="0">
                  <a:solidFill>
                    <a:schemeClr val="bg1"/>
                  </a:solidFill>
                  <a:latin typeface="Comic Sans MS" panose="030F0702030302020204" pitchFamily="66" charset="0"/>
                </a:rPr>
                <a:t>The male Eastern wild turkey has iridescent plumage (feathers) that become brighter in the sunlight to attract the females. </a:t>
              </a:r>
            </a:p>
          </p:txBody>
        </p:sp>
      </p:grpSp>
      <p:grpSp>
        <p:nvGrpSpPr>
          <p:cNvPr id="8" name="Group 7">
            <a:extLst>
              <a:ext uri="{FF2B5EF4-FFF2-40B4-BE49-F238E27FC236}">
                <a16:creationId xmlns:a16="http://schemas.microsoft.com/office/drawing/2014/main" id="{3C89C0CD-21DB-42D4-A6CA-17CBEC099737}"/>
              </a:ext>
            </a:extLst>
          </p:cNvPr>
          <p:cNvGrpSpPr/>
          <p:nvPr/>
        </p:nvGrpSpPr>
        <p:grpSpPr>
          <a:xfrm>
            <a:off x="2698913" y="2937431"/>
            <a:ext cx="9212826" cy="1551253"/>
            <a:chOff x="2713703" y="3007626"/>
            <a:chExt cx="9212826" cy="1551253"/>
          </a:xfrm>
        </p:grpSpPr>
        <p:sp>
          <p:nvSpPr>
            <p:cNvPr id="16" name="TextBox 15">
              <a:extLst>
                <a:ext uri="{FF2B5EF4-FFF2-40B4-BE49-F238E27FC236}">
                  <a16:creationId xmlns:a16="http://schemas.microsoft.com/office/drawing/2014/main" id="{04A49C2B-4FF1-4D8E-ABF1-2E8D31C81A8F}"/>
                </a:ext>
              </a:extLst>
            </p:cNvPr>
            <p:cNvSpPr txBox="1"/>
            <p:nvPr/>
          </p:nvSpPr>
          <p:spPr>
            <a:xfrm>
              <a:off x="2713703" y="3183089"/>
              <a:ext cx="7177884" cy="1200329"/>
            </a:xfrm>
            <a:prstGeom prst="rect">
              <a:avLst/>
            </a:prstGeom>
            <a:noFill/>
          </p:spPr>
          <p:txBody>
            <a:bodyPr wrap="square" rtlCol="0">
              <a:spAutoFit/>
            </a:bodyPr>
            <a:lstStyle/>
            <a:p>
              <a:r>
                <a:rPr lang="en-US" sz="2400" dirty="0">
                  <a:solidFill>
                    <a:schemeClr val="bg1"/>
                  </a:solidFill>
                  <a:latin typeface="Comic Sans MS" panose="030F0702030302020204" pitchFamily="66" charset="0"/>
                </a:rPr>
                <a:t>Also, the female’s muted colors help her blend in with her surroundings to provide </a:t>
              </a:r>
              <a:r>
                <a:rPr lang="en-US" sz="2400" b="1" u="sng" dirty="0">
                  <a:solidFill>
                    <a:srgbClr val="C00000"/>
                  </a:solidFill>
                  <a:latin typeface="Comic Sans MS" panose="030F0702030302020204" pitchFamily="66" charset="0"/>
                </a:rPr>
                <a:t>camouflage</a:t>
              </a:r>
              <a:r>
                <a:rPr lang="en-US" sz="2400" dirty="0">
                  <a:solidFill>
                    <a:schemeClr val="bg1"/>
                  </a:solidFill>
                  <a:latin typeface="Comic Sans MS" panose="030F0702030302020204" pitchFamily="66" charset="0"/>
                </a:rPr>
                <a:t> to hide from predators while she sits on the nest.</a:t>
              </a:r>
            </a:p>
          </p:txBody>
        </p:sp>
        <p:pic>
          <p:nvPicPr>
            <p:cNvPr id="8194" name="Picture 2" descr="Image result for photo of female northern cardinal on nest">
              <a:extLst>
                <a:ext uri="{FF2B5EF4-FFF2-40B4-BE49-F238E27FC236}">
                  <a16:creationId xmlns:a16="http://schemas.microsoft.com/office/drawing/2014/main" id="{B829450D-6EC0-4569-9930-F8929FCB7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891587" y="3007626"/>
              <a:ext cx="2034942" cy="155125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253BCA27-9478-4CF2-B01D-06ED2FEBABFA}"/>
              </a:ext>
            </a:extLst>
          </p:cNvPr>
          <p:cNvSpPr txBox="1"/>
          <p:nvPr/>
        </p:nvSpPr>
        <p:spPr>
          <a:xfrm>
            <a:off x="2713703" y="5489688"/>
            <a:ext cx="9030316" cy="1200329"/>
          </a:xfrm>
          <a:prstGeom prst="rect">
            <a:avLst/>
          </a:prstGeom>
          <a:noFill/>
        </p:spPr>
        <p:txBody>
          <a:bodyPr wrap="square" rtlCol="0">
            <a:spAutoFit/>
          </a:bodyPr>
          <a:lstStyle/>
          <a:p>
            <a:r>
              <a:rPr lang="en-US" sz="2400" dirty="0">
                <a:solidFill>
                  <a:schemeClr val="bg1"/>
                </a:solidFill>
                <a:latin typeface="Comic Sans MS" panose="030F0702030302020204" pitchFamily="66" charset="0"/>
              </a:rPr>
              <a:t>To attract females during mating season, the male will fan the feathers on his tail and then ruffle all the feathers on the rest of his body as it struts around the females.</a:t>
            </a:r>
            <a:endParaRPr lang="en-US" sz="2400" dirty="0"/>
          </a:p>
        </p:txBody>
      </p:sp>
    </p:spTree>
    <p:extLst>
      <p:ext uri="{BB962C8B-B14F-4D97-AF65-F5344CB8AC3E}">
        <p14:creationId xmlns:p14="http://schemas.microsoft.com/office/powerpoint/2010/main" val="163656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theme/theme1.xml><?xml version="1.0" encoding="utf-8"?>
<a:theme xmlns:a="http://schemas.openxmlformats.org/drawingml/2006/main" name="Berli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9541</TotalTime>
  <Words>1553</Words>
  <Application>Microsoft Office PowerPoint</Application>
  <PresentationFormat>Widescreen</PresentationFormat>
  <Paragraphs>149</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Comic Sans MS</vt:lpstr>
      <vt:lpstr>Trebuchet MS</vt:lpstr>
      <vt:lpstr>Wingdings</vt:lpstr>
      <vt:lpstr>Berlin</vt:lpstr>
      <vt:lpstr>Birds &amp; Their Adaptations</vt:lpstr>
      <vt:lpstr>What are the characteristics or traits that make an organism a bird?</vt:lpstr>
      <vt:lpstr>How do biologists (scientists who study living organisms) group birds into different categories?</vt:lpstr>
      <vt:lpstr>PowerPoint Presentation</vt:lpstr>
      <vt:lpstr>Why do birds look different from each other?</vt:lpstr>
      <vt:lpstr>How have birds changed over time?</vt:lpstr>
      <vt:lpstr>How do feathers help birds fly?</vt:lpstr>
      <vt:lpstr>What other adaptations have taken place with birds’ feathers that help them survive?</vt:lpstr>
      <vt:lpstr>How does the color of birds’ feathers help them survive?</vt:lpstr>
      <vt:lpstr>What is another adaptation that help birds fly?</vt:lpstr>
      <vt:lpstr>How does the ability to fly help birds survive?</vt:lpstr>
      <vt:lpstr>How do birds’ feet look different from each other?                                                                       How do these differences help them survive?</vt:lpstr>
      <vt:lpstr>Are all birds’ beaks the same?</vt:lpstr>
      <vt:lpstr>What is another adaptation that helps birds survive?</vt:lpstr>
      <vt:lpstr>What types of bird species could we find living in our outdoor classroom?</vt:lpstr>
      <vt:lpstr>More Common Backyard Birds…</vt:lpstr>
      <vt:lpstr>More Common Backyard Birds…</vt:lpstr>
      <vt:lpstr>More Common Backyard Birds…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April Waltz</dc:creator>
  <cp:lastModifiedBy>Madeline Shrode</cp:lastModifiedBy>
  <cp:revision>230</cp:revision>
  <dcterms:created xsi:type="dcterms:W3CDTF">2018-06-22T20:13:25Z</dcterms:created>
  <dcterms:modified xsi:type="dcterms:W3CDTF">2025-08-25T04:04:23Z</dcterms:modified>
</cp:coreProperties>
</file>