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69" r:id="rId4"/>
    <p:sldId id="264" r:id="rId5"/>
    <p:sldId id="267" r:id="rId6"/>
    <p:sldId id="266" r:id="rId7"/>
    <p:sldId id="265" r:id="rId8"/>
    <p:sldId id="263" r:id="rId9"/>
    <p:sldId id="26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5E2D"/>
    <a:srgbClr val="AF7A3F"/>
    <a:srgbClr val="EEB000"/>
    <a:srgbClr val="CC9900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4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2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3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7112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22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26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49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38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0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0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7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9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3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5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2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5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88000">
              <a:srgbClr val="AF7A3F"/>
            </a:gs>
            <a:gs pos="100000">
              <a:srgbClr val="935E2D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047D-DE77-49B2-BDE3-4C787F6D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3709"/>
            <a:ext cx="8961120" cy="1117687"/>
          </a:xfrm>
        </p:spPr>
        <p:txBody>
          <a:bodyPr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Comparing Adult to Offspring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7A6B8-C139-4184-BC61-DB0473EE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8" y="4394039"/>
            <a:ext cx="8522798" cy="479619"/>
          </a:xfrm>
        </p:spPr>
        <p:txBody>
          <a:bodyPr/>
          <a:lstStyle/>
          <a:p>
            <a:pPr algn="l"/>
            <a:r>
              <a:rPr lang="en-US" dirty="0"/>
              <a:t>Alabama Wildlife </a:t>
            </a:r>
            <a:r>
              <a:rPr lang="en-US"/>
              <a:t>Federation Habitat Lab </a:t>
            </a:r>
            <a:r>
              <a:rPr lang="en-US" dirty="0"/>
              <a:t>Field Journal Activity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63A0C1-0AC8-4D4A-A5F0-C62853D24822}"/>
              </a:ext>
            </a:extLst>
          </p:cNvPr>
          <p:cNvSpPr txBox="1">
            <a:spLocks/>
          </p:cNvSpPr>
          <p:nvPr/>
        </p:nvSpPr>
        <p:spPr>
          <a:xfrm>
            <a:off x="216240" y="5416301"/>
            <a:ext cx="5952608" cy="1332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use this interactive PowerPoint with your students: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on “</a:t>
            </a:r>
            <a:r>
              <a:rPr lang="en-US" dirty="0">
                <a:solidFill>
                  <a:srgbClr val="FFFF00"/>
                </a:solidFill>
              </a:rPr>
              <a:t>Enable Editing</a:t>
            </a:r>
            <a:r>
              <a:rPr lang="en-US" dirty="0"/>
              <a:t>.”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the “</a:t>
            </a:r>
            <a:r>
              <a:rPr lang="en-US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tab at the top of the screen.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Then choose “</a:t>
            </a:r>
            <a:r>
              <a:rPr lang="en-US" dirty="0">
                <a:solidFill>
                  <a:srgbClr val="FFFF00"/>
                </a:solidFill>
              </a:rPr>
              <a:t>From Beginning</a:t>
            </a:r>
            <a:r>
              <a:rPr lang="en-US" dirty="0"/>
              <a:t>” from the menu.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5AC8B-43E7-4974-A3AB-4F1E86BC5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6" y="4271366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957493"/>
            <a:ext cx="9432235" cy="663763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When a human baby is born, does the baby look like an exact copy of the parents?</a:t>
            </a:r>
          </a:p>
        </p:txBody>
      </p:sp>
      <p:pic>
        <p:nvPicPr>
          <p:cNvPr id="7" name="Picture 8" descr="Image result for photo of a baby human and its parents">
            <a:extLst>
              <a:ext uri="{FF2B5EF4-FFF2-40B4-BE49-F238E27FC236}">
                <a16:creationId xmlns:a16="http://schemas.microsoft.com/office/drawing/2014/main" id="{099FCB40-18A9-4C11-8B96-D66A9F433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40" y="2354456"/>
            <a:ext cx="5240821" cy="283494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photo of hispanic baby and its parents">
            <a:extLst>
              <a:ext uri="{FF2B5EF4-FFF2-40B4-BE49-F238E27FC236}">
                <a16:creationId xmlns:a16="http://schemas.microsoft.com/office/drawing/2014/main" id="{8AEFD18B-8BB2-4BE1-8833-F7D13E218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03" y="2354456"/>
            <a:ext cx="4649857" cy="283248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FB6BDD-27AF-43A7-8121-BC9173B77984}"/>
              </a:ext>
            </a:extLst>
          </p:cNvPr>
          <p:cNvSpPr txBox="1"/>
          <p:nvPr/>
        </p:nvSpPr>
        <p:spPr>
          <a:xfrm>
            <a:off x="1712843" y="5484983"/>
            <a:ext cx="8766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Although some babies look a lot like their parents, they are not exact copies of their parents.</a:t>
            </a:r>
          </a:p>
        </p:txBody>
      </p:sp>
    </p:spTree>
    <p:extLst>
      <p:ext uri="{BB962C8B-B14F-4D97-AF65-F5344CB8AC3E}">
        <p14:creationId xmlns:p14="http://schemas.microsoft.com/office/powerpoint/2010/main" val="448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501"/>
            <a:ext cx="10596879" cy="663763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do children look similar to their parents?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4389121" y="2554068"/>
            <a:ext cx="28613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Similar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 legs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 arms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 ears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 eyes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708FC-A475-47AA-9D1A-FF446DC40EFC}"/>
              </a:ext>
            </a:extLst>
          </p:cNvPr>
          <p:cNvSpPr txBox="1"/>
          <p:nvPr/>
        </p:nvSpPr>
        <p:spPr>
          <a:xfrm>
            <a:off x="7802880" y="2554069"/>
            <a:ext cx="35966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Different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hair color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eye color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height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weight</a:t>
            </a:r>
          </a:p>
        </p:txBody>
      </p:sp>
      <p:pic>
        <p:nvPicPr>
          <p:cNvPr id="1028" name="Picture 4" descr="Aging Eyes">
            <a:extLst>
              <a:ext uri="{FF2B5EF4-FFF2-40B4-BE49-F238E27FC236}">
                <a16:creationId xmlns:a16="http://schemas.microsoft.com/office/drawing/2014/main" id="{7C41D9BF-5291-42E1-B5AE-91B1BD4D1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9" y="2398959"/>
            <a:ext cx="330517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EAEB6C-8EEC-4822-A55C-FE50482B0BC2}"/>
              </a:ext>
            </a:extLst>
          </p:cNvPr>
          <p:cNvSpPr txBox="1">
            <a:spLocks/>
          </p:cNvSpPr>
          <p:nvPr/>
        </p:nvSpPr>
        <p:spPr>
          <a:xfrm>
            <a:off x="-1" y="1259903"/>
            <a:ext cx="10596879" cy="663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do they look different from their parents?</a:t>
            </a:r>
          </a:p>
        </p:txBody>
      </p:sp>
    </p:spTree>
    <p:extLst>
      <p:ext uri="{BB962C8B-B14F-4D97-AF65-F5344CB8AC3E}">
        <p14:creationId xmlns:p14="http://schemas.microsoft.com/office/powerpoint/2010/main" val="173985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901"/>
            <a:ext cx="10515600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What are other examples of animals that look similar as offspring and adult parents?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087394" y="4090718"/>
            <a:ext cx="212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rabbits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B08F8320-914E-4EE6-9509-CF65EA64A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8" y="2237691"/>
            <a:ext cx="3487818" cy="19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photo of eastern cottontail rabbit adult with baby">
            <a:extLst>
              <a:ext uri="{FF2B5EF4-FFF2-40B4-BE49-F238E27FC236}">
                <a16:creationId xmlns:a16="http://schemas.microsoft.com/office/drawing/2014/main" id="{63C45882-24CF-4112-8DF7-19BBEAAB6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9629" r="5834" b="8693"/>
          <a:stretch/>
        </p:blipFill>
        <p:spPr bwMode="auto">
          <a:xfrm>
            <a:off x="4268874" y="2224933"/>
            <a:ext cx="2661920" cy="19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hoto of baby tufted titmouse">
            <a:extLst>
              <a:ext uri="{FF2B5EF4-FFF2-40B4-BE49-F238E27FC236}">
                <a16:creationId xmlns:a16="http://schemas.microsoft.com/office/drawing/2014/main" id="{06AE1EE7-8135-440C-A1D4-2000D7C27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6356" r="14666" b="10266"/>
          <a:stretch/>
        </p:blipFill>
        <p:spPr bwMode="auto">
          <a:xfrm>
            <a:off x="7918584" y="2131729"/>
            <a:ext cx="1779392" cy="26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photo of adult tufted titmouse">
            <a:extLst>
              <a:ext uri="{FF2B5EF4-FFF2-40B4-BE49-F238E27FC236}">
                <a16:creationId xmlns:a16="http://schemas.microsoft.com/office/drawing/2014/main" id="{09CB685F-D82F-4833-8120-23BEC18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2254" y="2120951"/>
            <a:ext cx="1842323" cy="26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A9574B-D735-4906-BAC0-469DC4C87A73}"/>
              </a:ext>
            </a:extLst>
          </p:cNvPr>
          <p:cNvSpPr txBox="1"/>
          <p:nvPr/>
        </p:nvSpPr>
        <p:spPr>
          <a:xfrm>
            <a:off x="8765879" y="4679576"/>
            <a:ext cx="229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songbirds</a:t>
            </a:r>
          </a:p>
        </p:txBody>
      </p:sp>
      <p:pic>
        <p:nvPicPr>
          <p:cNvPr id="6" name="Picture 10" descr="Image result for photo of wild eastern box turtle">
            <a:extLst>
              <a:ext uri="{FF2B5EF4-FFF2-40B4-BE49-F238E27FC236}">
                <a16:creationId xmlns:a16="http://schemas.microsoft.com/office/drawing/2014/main" id="{CCFA8D02-8B8E-464C-9409-0F0CF8EB7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9825" r="8419" b="8889"/>
          <a:stretch/>
        </p:blipFill>
        <p:spPr bwMode="auto">
          <a:xfrm>
            <a:off x="4581384" y="4839777"/>
            <a:ext cx="2400460" cy="18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photo of wild baby eastern box turtle in grass">
            <a:extLst>
              <a:ext uri="{FF2B5EF4-FFF2-40B4-BE49-F238E27FC236}">
                <a16:creationId xmlns:a16="http://schemas.microsoft.com/office/drawing/2014/main" id="{D141C2A0-C6F6-4F59-8E05-6A71F6B48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6108" r="8271" b="18750"/>
          <a:stretch/>
        </p:blipFill>
        <p:spPr bwMode="auto">
          <a:xfrm flipH="1">
            <a:off x="1491846" y="4879289"/>
            <a:ext cx="2777028" cy="180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C7B8CD-0537-4FA4-B095-D4FF246FF35D}"/>
              </a:ext>
            </a:extLst>
          </p:cNvPr>
          <p:cNvSpPr txBox="1"/>
          <p:nvPr/>
        </p:nvSpPr>
        <p:spPr>
          <a:xfrm>
            <a:off x="6856864" y="5899353"/>
            <a:ext cx="212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turtles</a:t>
            </a:r>
          </a:p>
        </p:txBody>
      </p:sp>
    </p:spTree>
    <p:extLst>
      <p:ext uri="{BB962C8B-B14F-4D97-AF65-F5344CB8AC3E}">
        <p14:creationId xmlns:p14="http://schemas.microsoft.com/office/powerpoint/2010/main" val="12679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901"/>
            <a:ext cx="10515600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Which animals look different 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as offspring and adults?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44601" y="4049381"/>
            <a:ext cx="5968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caterpillar and butterfly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A9574B-D735-4906-BAC0-469DC4C87A73}"/>
              </a:ext>
            </a:extLst>
          </p:cNvPr>
          <p:cNvSpPr txBox="1"/>
          <p:nvPr/>
        </p:nvSpPr>
        <p:spPr>
          <a:xfrm>
            <a:off x="6538385" y="4077410"/>
            <a:ext cx="5653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nymph and dragonfly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7B8CD-0537-4FA4-B095-D4FF246FF35D}"/>
              </a:ext>
            </a:extLst>
          </p:cNvPr>
          <p:cNvSpPr txBox="1"/>
          <p:nvPr/>
        </p:nvSpPr>
        <p:spPr>
          <a:xfrm>
            <a:off x="7674656" y="6118630"/>
            <a:ext cx="408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tadpole and frog</a:t>
            </a:r>
          </a:p>
        </p:txBody>
      </p:sp>
      <p:pic>
        <p:nvPicPr>
          <p:cNvPr id="3074" name="Picture 2" descr="Image result for common buckeye caterpillar pic">
            <a:extLst>
              <a:ext uri="{FF2B5EF4-FFF2-40B4-BE49-F238E27FC236}">
                <a16:creationId xmlns:a16="http://schemas.microsoft.com/office/drawing/2014/main" id="{83F82911-84CB-4DB8-AB3E-B14C463B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81" y="2108837"/>
            <a:ext cx="1953872" cy="195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ommon buckeye caterpillar pic">
            <a:extLst>
              <a:ext uri="{FF2B5EF4-FFF2-40B4-BE49-F238E27FC236}">
                <a16:creationId xmlns:a16="http://schemas.microsoft.com/office/drawing/2014/main" id="{ACD842BC-B003-4697-9F51-4672A5706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171" y="2119609"/>
            <a:ext cx="28575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outhern leopard frog tadpole pic">
            <a:extLst>
              <a:ext uri="{FF2B5EF4-FFF2-40B4-BE49-F238E27FC236}">
                <a16:creationId xmlns:a16="http://schemas.microsoft.com/office/drawing/2014/main" id="{287541D1-45CF-439C-9C97-2A874527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3245" y="4916247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southern leopard frog">
            <a:extLst>
              <a:ext uri="{FF2B5EF4-FFF2-40B4-BE49-F238E27FC236}">
                <a16:creationId xmlns:a16="http://schemas.microsoft.com/office/drawing/2014/main" id="{D7C58193-4562-4618-ABF6-6C8381E1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18" y="4916247"/>
            <a:ext cx="274320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dragonfly nymph pictures">
            <a:extLst>
              <a:ext uri="{FF2B5EF4-FFF2-40B4-BE49-F238E27FC236}">
                <a16:creationId xmlns:a16="http://schemas.microsoft.com/office/drawing/2014/main" id="{1B77DDD6-7193-4BB2-A282-D0D0BBD68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6919" y="2147213"/>
            <a:ext cx="2889993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dragonfly alabama pic">
            <a:extLst>
              <a:ext uri="{FF2B5EF4-FFF2-40B4-BE49-F238E27FC236}">
                <a16:creationId xmlns:a16="http://schemas.microsoft.com/office/drawing/2014/main" id="{D0E8B2B8-1F8B-4C87-916B-B282C96EB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234" y="2137256"/>
            <a:ext cx="240030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6959602" y="2106203"/>
            <a:ext cx="3872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Some animals have live birth.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AD17E-53E6-4158-A17C-CB4C4689BB07}"/>
              </a:ext>
            </a:extLst>
          </p:cNvPr>
          <p:cNvSpPr txBox="1"/>
          <p:nvPr/>
        </p:nvSpPr>
        <p:spPr>
          <a:xfrm>
            <a:off x="1065543" y="2114097"/>
            <a:ext cx="416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No, some animals hatch from eggs.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5570CD-FBF1-4CD5-8A9E-CB821644AE8B}"/>
              </a:ext>
            </a:extLst>
          </p:cNvPr>
          <p:cNvSpPr txBox="1">
            <a:spLocks/>
          </p:cNvSpPr>
          <p:nvPr/>
        </p:nvSpPr>
        <p:spPr>
          <a:xfrm>
            <a:off x="576816" y="951066"/>
            <a:ext cx="9785023" cy="646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Are all animals born the same way?</a:t>
            </a:r>
          </a:p>
        </p:txBody>
      </p:sp>
      <p:pic>
        <p:nvPicPr>
          <p:cNvPr id="4098" name="Picture 2" descr="Image result for mallard duck hatching from egg pic">
            <a:extLst>
              <a:ext uri="{FF2B5EF4-FFF2-40B4-BE49-F238E27FC236}">
                <a16:creationId xmlns:a16="http://schemas.microsoft.com/office/drawing/2014/main" id="{94F587B4-645D-4069-AB6A-BCE76BFB3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11997" r="11263" b="3518"/>
          <a:stretch/>
        </p:blipFill>
        <p:spPr bwMode="auto">
          <a:xfrm flipH="1">
            <a:off x="126509" y="3429000"/>
            <a:ext cx="245953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8217A-C453-4582-85B4-E6D13001C808}"/>
              </a:ext>
            </a:extLst>
          </p:cNvPr>
          <p:cNvSpPr txBox="1"/>
          <p:nvPr/>
        </p:nvSpPr>
        <p:spPr>
          <a:xfrm>
            <a:off x="342224" y="5278832"/>
            <a:ext cx="144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ducks</a:t>
            </a:r>
          </a:p>
        </p:txBody>
      </p:sp>
      <p:pic>
        <p:nvPicPr>
          <p:cNvPr id="4102" name="Picture 6" descr="Related image">
            <a:extLst>
              <a:ext uri="{FF2B5EF4-FFF2-40B4-BE49-F238E27FC236}">
                <a16:creationId xmlns:a16="http://schemas.microsoft.com/office/drawing/2014/main" id="{433CED77-3ECC-4D25-BD23-52E7B212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05" y="3789798"/>
            <a:ext cx="256540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78FDBB-4E07-4F39-905A-08454AACC84A}"/>
              </a:ext>
            </a:extLst>
          </p:cNvPr>
          <p:cNvSpPr txBox="1"/>
          <p:nvPr/>
        </p:nvSpPr>
        <p:spPr>
          <a:xfrm>
            <a:off x="2295365" y="5580965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snakes</a:t>
            </a:r>
          </a:p>
        </p:txBody>
      </p:sp>
      <p:pic>
        <p:nvPicPr>
          <p:cNvPr id="4104" name="Picture 8" descr="Image result for bream fish eggs pic">
            <a:extLst>
              <a:ext uri="{FF2B5EF4-FFF2-40B4-BE49-F238E27FC236}">
                <a16:creationId xmlns:a16="http://schemas.microsoft.com/office/drawing/2014/main" id="{76D4EB73-4D72-444A-BE62-290BCC44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85" y="4150596"/>
            <a:ext cx="245065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DE3D2C-BA17-4955-8EFE-BFC0A4665DD6}"/>
              </a:ext>
            </a:extLst>
          </p:cNvPr>
          <p:cNvSpPr txBox="1"/>
          <p:nvPr/>
        </p:nvSpPr>
        <p:spPr>
          <a:xfrm>
            <a:off x="4407403" y="5942745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4106" name="Picture 10" descr="Image result for baby red fox biology pic">
            <a:extLst>
              <a:ext uri="{FF2B5EF4-FFF2-40B4-BE49-F238E27FC236}">
                <a16:creationId xmlns:a16="http://schemas.microsoft.com/office/drawing/2014/main" id="{E3551B73-8C00-4F21-ABEB-F6B2A7113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r="5681"/>
          <a:stretch/>
        </p:blipFill>
        <p:spPr bwMode="auto">
          <a:xfrm>
            <a:off x="5717153" y="3460035"/>
            <a:ext cx="258470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2B7666-7A11-4D5C-9F70-F421FC6272C2}"/>
              </a:ext>
            </a:extLst>
          </p:cNvPr>
          <p:cNvSpPr txBox="1"/>
          <p:nvPr/>
        </p:nvSpPr>
        <p:spPr>
          <a:xfrm>
            <a:off x="6316650" y="5270510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foxes</a:t>
            </a:r>
          </a:p>
        </p:txBody>
      </p:sp>
      <p:pic>
        <p:nvPicPr>
          <p:cNvPr id="4108" name="Picture 12" descr="Image result for baby gray squirrels in nest pic">
            <a:extLst>
              <a:ext uri="{FF2B5EF4-FFF2-40B4-BE49-F238E27FC236}">
                <a16:creationId xmlns:a16="http://schemas.microsoft.com/office/drawing/2014/main" id="{D009E6EF-E02E-4910-8376-F92200CAC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18363"/>
          <a:stretch/>
        </p:blipFill>
        <p:spPr bwMode="auto">
          <a:xfrm>
            <a:off x="7965326" y="3815337"/>
            <a:ext cx="21509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8319F0C-54BC-4E36-9395-26356538E942}"/>
              </a:ext>
            </a:extLst>
          </p:cNvPr>
          <p:cNvSpPr txBox="1"/>
          <p:nvPr/>
        </p:nvSpPr>
        <p:spPr>
          <a:xfrm>
            <a:off x="7864309" y="5600044"/>
            <a:ext cx="206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squirrels</a:t>
            </a:r>
          </a:p>
        </p:txBody>
      </p:sp>
      <p:pic>
        <p:nvPicPr>
          <p:cNvPr id="4110" name="Picture 14" descr="Related image">
            <a:extLst>
              <a:ext uri="{FF2B5EF4-FFF2-40B4-BE49-F238E27FC236}">
                <a16:creationId xmlns:a16="http://schemas.microsoft.com/office/drawing/2014/main" id="{79B2F91D-C8F6-4929-A17A-B1DC65A39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9" b="18621"/>
          <a:stretch/>
        </p:blipFill>
        <p:spPr bwMode="auto">
          <a:xfrm>
            <a:off x="10051885" y="4170639"/>
            <a:ext cx="197810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8CF682-F194-41A0-A39C-665C45E77704}"/>
              </a:ext>
            </a:extLst>
          </p:cNvPr>
          <p:cNvSpPr txBox="1"/>
          <p:nvPr/>
        </p:nvSpPr>
        <p:spPr>
          <a:xfrm>
            <a:off x="10009644" y="5999439"/>
            <a:ext cx="206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bats</a:t>
            </a:r>
          </a:p>
        </p:txBody>
      </p:sp>
    </p:spTree>
    <p:extLst>
      <p:ext uri="{BB962C8B-B14F-4D97-AF65-F5344CB8AC3E}">
        <p14:creationId xmlns:p14="http://schemas.microsoft.com/office/powerpoint/2010/main" val="33774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5" grpId="0"/>
      <p:bldP spid="17" grpId="0"/>
      <p:bldP spid="19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09" y="537754"/>
            <a:ext cx="9785023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Do all animals live the same amount of time?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Do they have the same “lifespan”?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6298559" y="2200400"/>
            <a:ext cx="1131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No!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64AA18-C129-4834-B358-519539BC5522}"/>
              </a:ext>
            </a:extLst>
          </p:cNvPr>
          <p:cNvSpPr txBox="1"/>
          <p:nvPr/>
        </p:nvSpPr>
        <p:spPr>
          <a:xfrm>
            <a:off x="220398" y="4870400"/>
            <a:ext cx="1807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Humans    70-80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EDDE6-879B-49CB-86B8-85C9B58239D4}"/>
              </a:ext>
            </a:extLst>
          </p:cNvPr>
          <p:cNvSpPr txBox="1"/>
          <p:nvPr/>
        </p:nvSpPr>
        <p:spPr>
          <a:xfrm>
            <a:off x="4071375" y="4870399"/>
            <a:ext cx="172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Dogs         10-12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C1C651-59D6-4091-99A2-6F7FD2DEBAA9}"/>
              </a:ext>
            </a:extLst>
          </p:cNvPr>
          <p:cNvSpPr txBox="1"/>
          <p:nvPr/>
        </p:nvSpPr>
        <p:spPr>
          <a:xfrm>
            <a:off x="2192482" y="5650891"/>
            <a:ext cx="1723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Cats       13-18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Picture 8" descr="Image result for photo of old woman standing with cane">
            <a:extLst>
              <a:ext uri="{FF2B5EF4-FFF2-40B4-BE49-F238E27FC236}">
                <a16:creationId xmlns:a16="http://schemas.microsoft.com/office/drawing/2014/main" id="{469BBDAC-AB6E-4E33-9E3E-BAAC8790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98" y="2116455"/>
            <a:ext cx="1750060" cy="26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photo of old dog">
            <a:extLst>
              <a:ext uri="{FF2B5EF4-FFF2-40B4-BE49-F238E27FC236}">
                <a16:creationId xmlns:a16="http://schemas.microsoft.com/office/drawing/2014/main" id="{B2D7F368-3DD8-414F-B0B0-41DFD473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59" y="2186868"/>
            <a:ext cx="1543456" cy="26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photo of old cat">
            <a:extLst>
              <a:ext uri="{FF2B5EF4-FFF2-40B4-BE49-F238E27FC236}">
                <a16:creationId xmlns:a16="http://schemas.microsoft.com/office/drawing/2014/main" id="{DC1AC309-3EBE-4ECE-84C0-03E4B7BAA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04" y="3192597"/>
            <a:ext cx="1745401" cy="24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E09B2-0524-4A69-8F63-0234FDE4A7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61" r="12466"/>
          <a:stretch/>
        </p:blipFill>
        <p:spPr>
          <a:xfrm>
            <a:off x="5889386" y="3352800"/>
            <a:ext cx="1950298" cy="22472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D254DF-09DD-4080-8EE8-8A895ACE7180}"/>
              </a:ext>
            </a:extLst>
          </p:cNvPr>
          <p:cNvSpPr txBox="1"/>
          <p:nvPr/>
        </p:nvSpPr>
        <p:spPr>
          <a:xfrm>
            <a:off x="6071844" y="5649254"/>
            <a:ext cx="172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Frogs        7-9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B85238-D03C-49A1-BB47-ECCD44858A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4" r="19667"/>
          <a:stretch/>
        </p:blipFill>
        <p:spPr>
          <a:xfrm>
            <a:off x="8011949" y="2908286"/>
            <a:ext cx="1771872" cy="18332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80C9C1-B84A-4EEC-A931-478637B2A08A}"/>
              </a:ext>
            </a:extLst>
          </p:cNvPr>
          <p:cNvSpPr txBox="1"/>
          <p:nvPr/>
        </p:nvSpPr>
        <p:spPr>
          <a:xfrm>
            <a:off x="7682433" y="4818257"/>
            <a:ext cx="243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Hummingbird     3-5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yrs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9AFA7A-98A7-4E26-9E70-893DAB3868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98"/>
          <a:stretch/>
        </p:blipFill>
        <p:spPr>
          <a:xfrm>
            <a:off x="10002892" y="3352800"/>
            <a:ext cx="2089995" cy="22472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2BB73F-7586-475E-AE0D-15FB714ABD03}"/>
              </a:ext>
            </a:extLst>
          </p:cNvPr>
          <p:cNvSpPr txBox="1"/>
          <p:nvPr/>
        </p:nvSpPr>
        <p:spPr>
          <a:xfrm>
            <a:off x="10186328" y="5701397"/>
            <a:ext cx="172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Butterfly       6 wks-1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yr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05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6" grpId="0"/>
      <p:bldP spid="21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29" y="548221"/>
            <a:ext cx="9961618" cy="15082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Do animals grow into adults in the same way? How are their life cycles Similar? Different?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84506" y="2192865"/>
            <a:ext cx="11614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Different species (types) of animals have different life cycles.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B168F-300D-4730-B18C-2E536A828C85}"/>
              </a:ext>
            </a:extLst>
          </p:cNvPr>
          <p:cNvSpPr txBox="1"/>
          <p:nvPr/>
        </p:nvSpPr>
        <p:spPr>
          <a:xfrm>
            <a:off x="465785" y="2778016"/>
            <a:ext cx="11004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Some animals do not change very much and just grow larger.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8DCAD-CF44-40D3-A6F1-ABAE61336119}"/>
              </a:ext>
            </a:extLst>
          </p:cNvPr>
          <p:cNvSpPr txBox="1"/>
          <p:nvPr/>
        </p:nvSpPr>
        <p:spPr>
          <a:xfrm>
            <a:off x="3688080" y="3374329"/>
            <a:ext cx="8038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Some go through multiple life cycle stages.  </a:t>
            </a:r>
          </a:p>
        </p:txBody>
      </p:sp>
      <p:pic>
        <p:nvPicPr>
          <p:cNvPr id="6146" name="Picture 2" descr="Image result for photo of baby and mom black bear">
            <a:extLst>
              <a:ext uri="{FF2B5EF4-FFF2-40B4-BE49-F238E27FC236}">
                <a16:creationId xmlns:a16="http://schemas.microsoft.com/office/drawing/2014/main" id="{A02F78C4-88F9-4106-A03D-A34969991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9" y="3374329"/>
            <a:ext cx="3085565" cy="305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B7E537-A5C1-4C69-99A9-F3911B208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144" y="4079980"/>
            <a:ext cx="1358064" cy="1801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976D26-2E3A-4295-B25D-008CB9BC2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16" t="3813" r="10287" b="7848"/>
          <a:stretch/>
        </p:blipFill>
        <p:spPr>
          <a:xfrm>
            <a:off x="4735398" y="5149606"/>
            <a:ext cx="1097280" cy="1463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EF8AEF-3089-4551-A8F8-955A0C0AA9FB}"/>
              </a:ext>
            </a:extLst>
          </p:cNvPr>
          <p:cNvSpPr txBox="1"/>
          <p:nvPr/>
        </p:nvSpPr>
        <p:spPr>
          <a:xfrm>
            <a:off x="3907467" y="5844627"/>
            <a:ext cx="955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egg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31A1B-3787-45B5-8E50-45FD32F9D0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41" t="7994" r="17287" b="2963"/>
          <a:stretch/>
        </p:blipFill>
        <p:spPr>
          <a:xfrm>
            <a:off x="6066358" y="4062992"/>
            <a:ext cx="1899299" cy="18181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1B4ED-7184-4DE9-9B62-C4311C5D0DA4}"/>
              </a:ext>
            </a:extLst>
          </p:cNvPr>
          <p:cNvSpPr txBox="1"/>
          <p:nvPr/>
        </p:nvSpPr>
        <p:spPr>
          <a:xfrm>
            <a:off x="6029816" y="5881126"/>
            <a:ext cx="1899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larva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(caterpillar) </a:t>
            </a:r>
            <a:endParaRPr lang="en-US" sz="3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DA251-25F8-464A-9364-7A97452744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66" t="1677" r="9438" b="4906"/>
          <a:stretch/>
        </p:blipFill>
        <p:spPr>
          <a:xfrm>
            <a:off x="8261012" y="4056059"/>
            <a:ext cx="1478256" cy="22037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CE62C8-E370-467E-8F55-BDCF66A233AD}"/>
              </a:ext>
            </a:extLst>
          </p:cNvPr>
          <p:cNvSpPr txBox="1"/>
          <p:nvPr/>
        </p:nvSpPr>
        <p:spPr>
          <a:xfrm>
            <a:off x="8126252" y="6188902"/>
            <a:ext cx="18320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chrysalis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ADE04A-C28D-40CD-AD95-8F243EFB17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141" r="6388" b="12344"/>
          <a:stretch/>
        </p:blipFill>
        <p:spPr>
          <a:xfrm>
            <a:off x="10071166" y="4056058"/>
            <a:ext cx="1896255" cy="20792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FBFA24-45EC-4041-A7CB-82CA048477C4}"/>
              </a:ext>
            </a:extLst>
          </p:cNvPr>
          <p:cNvSpPr txBox="1"/>
          <p:nvPr/>
        </p:nvSpPr>
        <p:spPr>
          <a:xfrm>
            <a:off x="10155438" y="6149685"/>
            <a:ext cx="18962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butterfly </a:t>
            </a:r>
          </a:p>
        </p:txBody>
      </p:sp>
    </p:spTree>
    <p:extLst>
      <p:ext uri="{BB962C8B-B14F-4D97-AF65-F5344CB8AC3E}">
        <p14:creationId xmlns:p14="http://schemas.microsoft.com/office/powerpoint/2010/main" val="237917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537754"/>
            <a:ext cx="9601200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What animals might we find in the outdoor classroom?  Can we find adults &amp; offspring?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8633B-7554-4DED-BBDF-EB81E886B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9791" y="2186868"/>
            <a:ext cx="2892519" cy="2166938"/>
          </a:xfrm>
          <a:prstGeom prst="rect">
            <a:avLst/>
          </a:prstGeom>
        </p:spPr>
      </p:pic>
      <p:pic>
        <p:nvPicPr>
          <p:cNvPr id="7170" name="Picture 2" descr="Image result for photo of toucan bird">
            <a:extLst>
              <a:ext uri="{FF2B5EF4-FFF2-40B4-BE49-F238E27FC236}">
                <a16:creationId xmlns:a16="http://schemas.microsoft.com/office/drawing/2014/main" id="{DC33DA33-2E41-4ACB-8949-1938DC270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t="14222"/>
          <a:stretch/>
        </p:blipFill>
        <p:spPr bwMode="auto">
          <a:xfrm>
            <a:off x="3474630" y="2186868"/>
            <a:ext cx="3151710" cy="18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critterbabies.com/wp-content/uploads/2014/11/cow-calf-03.jpg">
            <a:extLst>
              <a:ext uri="{FF2B5EF4-FFF2-40B4-BE49-F238E27FC236}">
                <a16:creationId xmlns:a16="http://schemas.microsoft.com/office/drawing/2014/main" id="{E061E74D-10F7-40E3-8EE9-92C5FFFCC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8676" r="39581" b="1731"/>
          <a:stretch/>
        </p:blipFill>
        <p:spPr bwMode="auto">
          <a:xfrm>
            <a:off x="6842371" y="2186868"/>
            <a:ext cx="2055514" cy="242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aying mantis">
            <a:extLst>
              <a:ext uri="{FF2B5EF4-FFF2-40B4-BE49-F238E27FC236}">
                <a16:creationId xmlns:a16="http://schemas.microsoft.com/office/drawing/2014/main" id="{55BFC93D-1275-4900-8039-673EFAF88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80" y="2186867"/>
            <a:ext cx="2892519" cy="193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64AA18-C129-4834-B358-519539BC5522}"/>
              </a:ext>
            </a:extLst>
          </p:cNvPr>
          <p:cNvSpPr txBox="1"/>
          <p:nvPr/>
        </p:nvSpPr>
        <p:spPr>
          <a:xfrm>
            <a:off x="379036" y="3840611"/>
            <a:ext cx="2797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Alligator – No!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EDDE6-879B-49CB-86B8-85C9B58239D4}"/>
              </a:ext>
            </a:extLst>
          </p:cNvPr>
          <p:cNvSpPr txBox="1"/>
          <p:nvPr/>
        </p:nvSpPr>
        <p:spPr>
          <a:xfrm>
            <a:off x="5237352" y="2128080"/>
            <a:ext cx="1482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Toucan – No!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D254DF-09DD-4080-8EE8-8A895ACE7180}"/>
              </a:ext>
            </a:extLst>
          </p:cNvPr>
          <p:cNvSpPr txBox="1"/>
          <p:nvPr/>
        </p:nvSpPr>
        <p:spPr>
          <a:xfrm>
            <a:off x="7091971" y="2569321"/>
            <a:ext cx="889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Cow – No!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2BB73F-7586-475E-AE0D-15FB714ABD03}"/>
              </a:ext>
            </a:extLst>
          </p:cNvPr>
          <p:cNvSpPr txBox="1"/>
          <p:nvPr/>
        </p:nvSpPr>
        <p:spPr>
          <a:xfrm>
            <a:off x="9019907" y="2186867"/>
            <a:ext cx="256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Praying Mantis – Yes!</a:t>
            </a:r>
          </a:p>
        </p:txBody>
      </p:sp>
      <p:pic>
        <p:nvPicPr>
          <p:cNvPr id="7180" name="Picture 12" descr="Image result for photo of green anole lizard">
            <a:extLst>
              <a:ext uri="{FF2B5EF4-FFF2-40B4-BE49-F238E27FC236}">
                <a16:creationId xmlns:a16="http://schemas.microsoft.com/office/drawing/2014/main" id="{586721E7-54AC-4C34-B820-4B2545F6D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0" r="25078" b="6654"/>
          <a:stretch/>
        </p:blipFill>
        <p:spPr bwMode="auto">
          <a:xfrm>
            <a:off x="424716" y="4613769"/>
            <a:ext cx="2842802" cy="202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80C9C1-B84A-4EEC-A931-478637B2A08A}"/>
              </a:ext>
            </a:extLst>
          </p:cNvPr>
          <p:cNvSpPr txBox="1"/>
          <p:nvPr/>
        </p:nvSpPr>
        <p:spPr>
          <a:xfrm>
            <a:off x="1289606" y="4613769"/>
            <a:ext cx="207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Green Anole – Yes!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5A8B42-6457-4497-AEC6-592C2D75D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3549" y="4578995"/>
            <a:ext cx="2767330" cy="20976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F4505D8-6F05-486B-B8E8-8EADDF0194B7}"/>
              </a:ext>
            </a:extLst>
          </p:cNvPr>
          <p:cNvSpPr txBox="1"/>
          <p:nvPr/>
        </p:nvSpPr>
        <p:spPr>
          <a:xfrm>
            <a:off x="3617727" y="4578995"/>
            <a:ext cx="2361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Carolina Wren Nest – Yes!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CE4457-A674-4D74-B3B5-D23E06CA2B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667" r="22862"/>
          <a:stretch/>
        </p:blipFill>
        <p:spPr>
          <a:xfrm flipH="1">
            <a:off x="6466909" y="4775953"/>
            <a:ext cx="3005521" cy="19006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5706A5-9994-4BF8-B267-944B8F206078}"/>
              </a:ext>
            </a:extLst>
          </p:cNvPr>
          <p:cNvSpPr txBox="1"/>
          <p:nvPr/>
        </p:nvSpPr>
        <p:spPr>
          <a:xfrm>
            <a:off x="7576739" y="5845634"/>
            <a:ext cx="1895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Fowler’s Toad – Yes!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717E5-5A76-4340-BAE0-72A85E9A33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938" t="11910" r="40044" b="42085"/>
          <a:stretch/>
        </p:blipFill>
        <p:spPr>
          <a:xfrm>
            <a:off x="9623542" y="5140960"/>
            <a:ext cx="2422254" cy="15356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64D3DEB-B0DF-41B3-A307-E5DF0C79F9D6}"/>
              </a:ext>
            </a:extLst>
          </p:cNvPr>
          <p:cNvSpPr txBox="1"/>
          <p:nvPr/>
        </p:nvSpPr>
        <p:spPr>
          <a:xfrm>
            <a:off x="10513144" y="5077798"/>
            <a:ext cx="1609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Comic Sans MS" panose="030F0702030302020204" pitchFamily="66" charset="0"/>
              </a:rPr>
              <a:t>Ladybug – Yes!</a:t>
            </a:r>
          </a:p>
        </p:txBody>
      </p:sp>
    </p:spTree>
    <p:extLst>
      <p:ext uri="{BB962C8B-B14F-4D97-AF65-F5344CB8AC3E}">
        <p14:creationId xmlns:p14="http://schemas.microsoft.com/office/powerpoint/2010/main" val="142265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1" grpId="0"/>
      <p:bldP spid="26" grpId="0"/>
      <p:bldP spid="24" grpId="0"/>
      <p:bldP spid="25" grpId="0"/>
      <p:bldP spid="27" grpId="0"/>
      <p:bldP spid="29" grpId="0"/>
    </p:bldLst>
  </p:timing>
</p:sld>
</file>

<file path=ppt/theme/theme1.xml><?xml version="1.0" encoding="utf-8"?>
<a:theme xmlns:a="http://schemas.openxmlformats.org/drawingml/2006/main" name="Berli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2799</TotalTime>
  <Words>340</Words>
  <Application>Microsoft Office PowerPoint</Application>
  <PresentationFormat>Widescreen</PresentationFormat>
  <Paragraphs>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Comic Sans MS</vt:lpstr>
      <vt:lpstr>Trebuchet MS</vt:lpstr>
      <vt:lpstr>Wingdings</vt:lpstr>
      <vt:lpstr>Berlin</vt:lpstr>
      <vt:lpstr>Comparing Adult to Offspring</vt:lpstr>
      <vt:lpstr>When a human baby is born, does the baby look like an exact copy of the parents?</vt:lpstr>
      <vt:lpstr>How do children look similar to their parents?</vt:lpstr>
      <vt:lpstr>What are other examples of animals that look similar as offspring and adult parents?</vt:lpstr>
      <vt:lpstr>Which animals look different  as offspring and adults?</vt:lpstr>
      <vt:lpstr>PowerPoint Presentation</vt:lpstr>
      <vt:lpstr>Do all animals live the same amount of time? Do they have the same “lifespan”? </vt:lpstr>
      <vt:lpstr>Do animals grow into adults in the same way? How are their life cycles Similar? Different?</vt:lpstr>
      <vt:lpstr>What animals might we find in the outdoor classroom?  Can we find adults &amp; offspring?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Waltz</dc:creator>
  <cp:lastModifiedBy>Madeline Shrode</cp:lastModifiedBy>
  <cp:revision>92</cp:revision>
  <dcterms:created xsi:type="dcterms:W3CDTF">2018-06-22T20:13:25Z</dcterms:created>
  <dcterms:modified xsi:type="dcterms:W3CDTF">2025-08-25T02:39:08Z</dcterms:modified>
</cp:coreProperties>
</file>