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E2D"/>
    <a:srgbClr val="AF7A3F"/>
    <a:srgbClr val="EEB000"/>
    <a:srgbClr val="CC99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2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11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2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3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0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7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2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88000">
              <a:srgbClr val="AF7A3F"/>
            </a:gs>
            <a:gs pos="100000">
              <a:srgbClr val="935E2D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047D-DE77-49B2-BDE3-4C787F6D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12616"/>
            <a:ext cx="8961120" cy="1117687"/>
          </a:xfrm>
        </p:spPr>
        <p:txBody>
          <a:bodyPr/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Find a Food Chain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A6B8-C139-4184-BC61-DB0473EE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378" y="4355485"/>
            <a:ext cx="8522798" cy="479619"/>
          </a:xfrm>
        </p:spPr>
        <p:txBody>
          <a:bodyPr/>
          <a:lstStyle/>
          <a:p>
            <a:pPr algn="l"/>
            <a:r>
              <a:rPr lang="en-US" dirty="0"/>
              <a:t>Alabama Wildlife </a:t>
            </a:r>
            <a:r>
              <a:rPr lang="en-US"/>
              <a:t>Federation Habitat Lab </a:t>
            </a:r>
            <a:r>
              <a:rPr lang="en-US" dirty="0"/>
              <a:t>Field Journal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F692C-85A3-4290-884C-719CF3C4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6" y="4275255"/>
            <a:ext cx="640080" cy="64008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87E2F60-2E3A-4FCF-B2C0-593F7DBE37AF}"/>
              </a:ext>
            </a:extLst>
          </p:cNvPr>
          <p:cNvSpPr txBox="1">
            <a:spLocks/>
          </p:cNvSpPr>
          <p:nvPr/>
        </p:nvSpPr>
        <p:spPr>
          <a:xfrm>
            <a:off x="71120" y="5525008"/>
            <a:ext cx="6380480" cy="133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use this interactive PowerPoint with your students: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on “</a:t>
            </a:r>
            <a:r>
              <a:rPr lang="en-US" dirty="0">
                <a:solidFill>
                  <a:srgbClr val="FFFF00"/>
                </a:solidFill>
              </a:rPr>
              <a:t>Enable Editing</a:t>
            </a:r>
            <a:r>
              <a:rPr lang="en-US" dirty="0"/>
              <a:t>.”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the “</a:t>
            </a:r>
            <a:r>
              <a:rPr lang="en-US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tab at the top of the screen.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Then choose “</a:t>
            </a:r>
            <a:r>
              <a:rPr lang="en-US" dirty="0">
                <a:solidFill>
                  <a:srgbClr val="FFFF00"/>
                </a:solidFill>
              </a:rPr>
              <a:t>From Beginning</a:t>
            </a:r>
            <a:r>
              <a:rPr lang="en-US" dirty="0"/>
              <a:t>” from the menu.</a:t>
            </a:r>
          </a:p>
        </p:txBody>
      </p:sp>
    </p:spTree>
    <p:extLst>
      <p:ext uri="{BB962C8B-B14F-4D97-AF65-F5344CB8AC3E}">
        <p14:creationId xmlns:p14="http://schemas.microsoft.com/office/powerpoint/2010/main" val="210413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80947" y="612041"/>
            <a:ext cx="10275215" cy="74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Where are we (humans) in Food Chains?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8C727-6BBA-48ED-9414-9306F2F5FE55}"/>
              </a:ext>
            </a:extLst>
          </p:cNvPr>
          <p:cNvSpPr txBox="1"/>
          <p:nvPr/>
        </p:nvSpPr>
        <p:spPr>
          <a:xfrm>
            <a:off x="266818" y="5481378"/>
            <a:ext cx="556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No, we cannot be producers! 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We cannot produce or make our own energy from the sun like plants can.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4713F9-3B77-4DAE-AECB-EEF098679BB6}"/>
              </a:ext>
            </a:extLst>
          </p:cNvPr>
          <p:cNvSpPr txBox="1">
            <a:spLocks/>
          </p:cNvSpPr>
          <p:nvPr/>
        </p:nvSpPr>
        <p:spPr>
          <a:xfrm>
            <a:off x="150830" y="1249851"/>
            <a:ext cx="4542182" cy="590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Comic Sans MS" panose="030F0702030302020204" pitchFamily="66" charset="0"/>
              </a:rPr>
              <a:t>Can we be…Producers?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CABC1C-6878-406E-8D6F-704F3F67A81B}"/>
              </a:ext>
            </a:extLst>
          </p:cNvPr>
          <p:cNvSpPr txBox="1">
            <a:spLocks/>
          </p:cNvSpPr>
          <p:nvPr/>
        </p:nvSpPr>
        <p:spPr>
          <a:xfrm>
            <a:off x="4693011" y="1242287"/>
            <a:ext cx="2432116" cy="64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Comic Sans MS" panose="030F0702030302020204" pitchFamily="66" charset="0"/>
              </a:rPr>
              <a:t>Consumers?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FD7975-B3EA-4D27-89E9-85D1F0D8D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2"/>
          <a:stretch/>
        </p:blipFill>
        <p:spPr>
          <a:xfrm>
            <a:off x="5936018" y="2010956"/>
            <a:ext cx="6255982" cy="47103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E6B6951-C94A-47FC-9F20-1B560EEF4A0C}"/>
              </a:ext>
            </a:extLst>
          </p:cNvPr>
          <p:cNvSpPr txBox="1"/>
          <p:nvPr/>
        </p:nvSpPr>
        <p:spPr>
          <a:xfrm>
            <a:off x="9192860" y="2193214"/>
            <a:ext cx="135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Apex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   Predator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5F7AE18-0CFC-4980-ACFE-ECA4CAF8A63F}"/>
              </a:ext>
            </a:extLst>
          </p:cNvPr>
          <p:cNvSpPr txBox="1">
            <a:spLocks/>
          </p:cNvSpPr>
          <p:nvPr/>
        </p:nvSpPr>
        <p:spPr>
          <a:xfrm>
            <a:off x="7125127" y="1203652"/>
            <a:ext cx="3231035" cy="661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Comic Sans MS" panose="030F0702030302020204" pitchFamily="66" charset="0"/>
              </a:rPr>
              <a:t>Apex Predator?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261B68-02E6-46BC-921C-954C7BD4C363}"/>
              </a:ext>
            </a:extLst>
          </p:cNvPr>
          <p:cNvSpPr txBox="1"/>
          <p:nvPr/>
        </p:nvSpPr>
        <p:spPr>
          <a:xfrm>
            <a:off x="150829" y="3299379"/>
            <a:ext cx="635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Yes, we can be the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primary consumers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we eat plants (fruit &amp; vegetables), or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we can be the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secondary consumers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we eat animals (chicken, cows, deer, etc.)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that eat plants.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93355-445A-4B35-AFF2-9FF9894487BF}"/>
              </a:ext>
            </a:extLst>
          </p:cNvPr>
          <p:cNvSpPr txBox="1"/>
          <p:nvPr/>
        </p:nvSpPr>
        <p:spPr>
          <a:xfrm>
            <a:off x="150829" y="2010956"/>
            <a:ext cx="7682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Yes, we are the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apex predator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because there are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no other animals in Alabama that would eat us. 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Black bears are considered omnivores, but they do not hunt humans as prey.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885CF0-B066-42C6-B27B-C36D4EF21FCA}"/>
              </a:ext>
            </a:extLst>
          </p:cNvPr>
          <p:cNvSpPr txBox="1"/>
          <p:nvPr/>
        </p:nvSpPr>
        <p:spPr>
          <a:xfrm rot="2019730">
            <a:off x="7858920" y="2165035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2D2EC-8D3A-4890-8978-C4F6BCC87960}"/>
              </a:ext>
            </a:extLst>
          </p:cNvPr>
          <p:cNvSpPr txBox="1"/>
          <p:nvPr/>
        </p:nvSpPr>
        <p:spPr>
          <a:xfrm rot="2019730">
            <a:off x="7179328" y="3293852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DEC6C-10C8-4A1A-93AF-A8978B558CC3}"/>
              </a:ext>
            </a:extLst>
          </p:cNvPr>
          <p:cNvSpPr txBox="1"/>
          <p:nvPr/>
        </p:nvSpPr>
        <p:spPr>
          <a:xfrm rot="2019730">
            <a:off x="6596437" y="4369518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D7D2B3-F2AA-459D-9317-A85085153465}"/>
              </a:ext>
            </a:extLst>
          </p:cNvPr>
          <p:cNvSpPr txBox="1"/>
          <p:nvPr/>
        </p:nvSpPr>
        <p:spPr>
          <a:xfrm rot="2019730">
            <a:off x="5922833" y="5603656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2025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0" y="883398"/>
            <a:ext cx="10444899" cy="74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Comic Sans MS" panose="030F0702030302020204" pitchFamily="66" charset="0"/>
              </a:rPr>
              <a:t>Does the Apex Predator complete the food chain?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93355-445A-4B35-AFF2-9FF9894487BF}"/>
              </a:ext>
            </a:extLst>
          </p:cNvPr>
          <p:cNvSpPr txBox="1"/>
          <p:nvPr/>
        </p:nvSpPr>
        <p:spPr>
          <a:xfrm>
            <a:off x="5417574" y="3128666"/>
            <a:ext cx="646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When the animals die, then decomposers and scavengers eat the dead animals.</a:t>
            </a:r>
          </a:p>
        </p:txBody>
      </p:sp>
      <p:pic>
        <p:nvPicPr>
          <p:cNvPr id="16" name="Picture 2" descr="Image result for free illustrations of food chain cycle with decomposers">
            <a:extLst>
              <a:ext uri="{FF2B5EF4-FFF2-40B4-BE49-F238E27FC236}">
                <a16:creationId xmlns:a16="http://schemas.microsoft.com/office/drawing/2014/main" id="{5AE416C0-4B4C-4273-82B1-641332BB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6" y="2221543"/>
            <a:ext cx="4995143" cy="28248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A9D7D8-431D-4974-B764-C4853975DE2C}"/>
              </a:ext>
            </a:extLst>
          </p:cNvPr>
          <p:cNvGrpSpPr/>
          <p:nvPr/>
        </p:nvGrpSpPr>
        <p:grpSpPr>
          <a:xfrm>
            <a:off x="160423" y="5046391"/>
            <a:ext cx="11709956" cy="1652980"/>
            <a:chOff x="0" y="5104779"/>
            <a:chExt cx="11709956" cy="16529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CAC1E-4F7E-44C4-904E-FB934CBCCC09}"/>
                </a:ext>
              </a:extLst>
            </p:cNvPr>
            <p:cNvSpPr txBox="1"/>
            <p:nvPr/>
          </p:nvSpPr>
          <p:spPr>
            <a:xfrm>
              <a:off x="0" y="5272539"/>
              <a:ext cx="752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For example, the “castings” (poop) of earthworms are considered rich fertilizer (food) for plants.</a:t>
              </a:r>
              <a:endParaRPr lang="en-US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6C9C59-84A0-4FF6-BF80-AB4EEA25FFBF}"/>
                </a:ext>
              </a:extLst>
            </p:cNvPr>
            <p:cNvGrpSpPr/>
            <p:nvPr/>
          </p:nvGrpSpPr>
          <p:grpSpPr>
            <a:xfrm>
              <a:off x="7527769" y="5104779"/>
              <a:ext cx="4182187" cy="1652980"/>
              <a:chOff x="7527769" y="5104779"/>
              <a:chExt cx="4182187" cy="1652980"/>
            </a:xfrm>
          </p:grpSpPr>
          <p:pic>
            <p:nvPicPr>
              <p:cNvPr id="10244" name="Picture 4" descr="Image result for clipart of worm poop">
                <a:extLst>
                  <a:ext uri="{FF2B5EF4-FFF2-40B4-BE49-F238E27FC236}">
                    <a16:creationId xmlns:a16="http://schemas.microsoft.com/office/drawing/2014/main" id="{AB19343B-0406-4DD9-B7F0-317029C02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527769" y="5104779"/>
                <a:ext cx="3072206" cy="165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69AD99-02BA-4CBF-BCB5-04C579AB9B63}"/>
                  </a:ext>
                </a:extLst>
              </p:cNvPr>
              <p:cNvSpPr txBox="1"/>
              <p:nvPr/>
            </p:nvSpPr>
            <p:spPr>
              <a:xfrm>
                <a:off x="10444899" y="5219126"/>
                <a:ext cx="12650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400" i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“Mine don’t stink!”</a:t>
                </a:r>
                <a:endParaRPr lang="en-US" sz="1600" i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CA91F08-7C2A-4EC1-83F1-4AE62548F5DB}"/>
              </a:ext>
            </a:extLst>
          </p:cNvPr>
          <p:cNvSpPr txBox="1"/>
          <p:nvPr/>
        </p:nvSpPr>
        <p:spPr>
          <a:xfrm>
            <a:off x="6015401" y="2186728"/>
            <a:ext cx="510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No! The final link in the food chain is the “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decomposers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4B934-472B-4CB3-B263-04F5F92881AA}"/>
              </a:ext>
            </a:extLst>
          </p:cNvPr>
          <p:cNvSpPr txBox="1"/>
          <p:nvPr/>
        </p:nvSpPr>
        <p:spPr>
          <a:xfrm>
            <a:off x="5309419" y="4043543"/>
            <a:ext cx="688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Then the decomposers’ excrement or “poop” returns the nutrients (energy) back to the soil.  </a:t>
            </a:r>
          </a:p>
        </p:txBody>
      </p:sp>
    </p:spTree>
    <p:extLst>
      <p:ext uri="{BB962C8B-B14F-4D97-AF65-F5344CB8AC3E}">
        <p14:creationId xmlns:p14="http://schemas.microsoft.com/office/powerpoint/2010/main" val="15921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0" y="883398"/>
            <a:ext cx="10558021" cy="74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Comic Sans MS" panose="030F0702030302020204" pitchFamily="66" charset="0"/>
              </a:rPr>
              <a:t>What are Decomposers?  Why are they important?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39028-68E1-47D8-AF73-65C5C28B9113}"/>
              </a:ext>
            </a:extLst>
          </p:cNvPr>
          <p:cNvSpPr txBox="1"/>
          <p:nvPr/>
        </p:nvSpPr>
        <p:spPr>
          <a:xfrm>
            <a:off x="4107404" y="2217101"/>
            <a:ext cx="5704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Decomposers: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Are the last stop on the food chain.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Eat the things no one else wants 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Are very small so they can break down large pieces of dead stuff.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Are referred to as nature’s recyclers because they help return nutrients to the soil for the plants.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3BD4D-6061-4127-ADEA-A46A70762EE8}"/>
              </a:ext>
            </a:extLst>
          </p:cNvPr>
          <p:cNvSpPr txBox="1"/>
          <p:nvPr/>
        </p:nvSpPr>
        <p:spPr>
          <a:xfrm>
            <a:off x="2175891" y="5392184"/>
            <a:ext cx="784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Some of the most common decomposers are bacteria, worms, slugs, snails, and fungi like mushrooms.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37D85-DE84-4279-8A24-49328D4017E4}"/>
              </a:ext>
            </a:extLst>
          </p:cNvPr>
          <p:cNvSpPr txBox="1"/>
          <p:nvPr/>
        </p:nvSpPr>
        <p:spPr>
          <a:xfrm>
            <a:off x="1172066" y="6254181"/>
            <a:ext cx="984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they didn’t do their job the ground would be covered with junk.</a:t>
            </a:r>
          </a:p>
        </p:txBody>
      </p:sp>
      <p:pic>
        <p:nvPicPr>
          <p:cNvPr id="9220" name="Picture 4" descr="Image result for example decomposers">
            <a:extLst>
              <a:ext uri="{FF2B5EF4-FFF2-40B4-BE49-F238E27FC236}">
                <a16:creationId xmlns:a16="http://schemas.microsoft.com/office/drawing/2014/main" id="{43E32035-C753-4C7D-9F79-84F8FD88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13" y="2217101"/>
            <a:ext cx="2222500" cy="3200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gwgw">
            <a:extLst>
              <a:ext uri="{FF2B5EF4-FFF2-40B4-BE49-F238E27FC236}">
                <a16:creationId xmlns:a16="http://schemas.microsoft.com/office/drawing/2014/main" id="{3DB7DD9B-7173-4980-A4F9-0FDB3151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7" y="2160785"/>
            <a:ext cx="3792599" cy="32003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39F914-4C56-45B2-A8DE-8B8A7C891D9A}"/>
              </a:ext>
            </a:extLst>
          </p:cNvPr>
          <p:cNvSpPr/>
          <p:nvPr/>
        </p:nvSpPr>
        <p:spPr>
          <a:xfrm>
            <a:off x="631596" y="4223208"/>
            <a:ext cx="1135929" cy="11379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0" y="883398"/>
            <a:ext cx="10558021" cy="74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Comic Sans MS" panose="030F0702030302020204" pitchFamily="66" charset="0"/>
              </a:rPr>
              <a:t>What food chains could we find in our outdoor classroom?  What should you look for outside?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3BD4D-6061-4127-ADEA-A46A70762EE8}"/>
              </a:ext>
            </a:extLst>
          </p:cNvPr>
          <p:cNvSpPr txBox="1"/>
          <p:nvPr/>
        </p:nvSpPr>
        <p:spPr>
          <a:xfrm>
            <a:off x="569003" y="2551229"/>
            <a:ext cx="2506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Producers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like…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grass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trees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flowers. </a:t>
            </a:r>
          </a:p>
        </p:txBody>
      </p:sp>
      <p:pic>
        <p:nvPicPr>
          <p:cNvPr id="9222" name="Picture 6" descr="egwgw">
            <a:extLst>
              <a:ext uri="{FF2B5EF4-FFF2-40B4-BE49-F238E27FC236}">
                <a16:creationId xmlns:a16="http://schemas.microsoft.com/office/drawing/2014/main" id="{3DB7DD9B-7173-4980-A4F9-0FDB3151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18" y="2217101"/>
            <a:ext cx="5060564" cy="42703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839B1-0360-4E02-9ECB-7588E1CB4AF2}"/>
              </a:ext>
            </a:extLst>
          </p:cNvPr>
          <p:cNvSpPr txBox="1"/>
          <p:nvPr/>
        </p:nvSpPr>
        <p:spPr>
          <a:xfrm>
            <a:off x="9116961" y="2644170"/>
            <a:ext cx="261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Consumers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like…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birds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squirrels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spiders.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F651D-2DA8-4740-A59C-F6C3176F5541}"/>
              </a:ext>
            </a:extLst>
          </p:cNvPr>
          <p:cNvSpPr txBox="1"/>
          <p:nvPr/>
        </p:nvSpPr>
        <p:spPr>
          <a:xfrm>
            <a:off x="526918" y="4524527"/>
            <a:ext cx="3051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Decomposers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like…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pill bugs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worms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mushrooms.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E035-DE89-4F2F-B025-E278203F5270}"/>
              </a:ext>
            </a:extLst>
          </p:cNvPr>
          <p:cNvSpPr txBox="1"/>
          <p:nvPr/>
        </p:nvSpPr>
        <p:spPr>
          <a:xfrm>
            <a:off x="8925275" y="4524527"/>
            <a:ext cx="2739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*Be sure to use the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Example Food Chain Components Chart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with your activity sheets.</a:t>
            </a:r>
          </a:p>
        </p:txBody>
      </p:sp>
    </p:spTree>
    <p:extLst>
      <p:ext uri="{BB962C8B-B14F-4D97-AF65-F5344CB8AC3E}">
        <p14:creationId xmlns:p14="http://schemas.microsoft.com/office/powerpoint/2010/main" val="12389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" y="920628"/>
            <a:ext cx="9719035" cy="663763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are some of the plants and animals        that you eat?  Raise your hands if you eat…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708FC-A475-47AA-9D1A-FF446DC40EFC}"/>
              </a:ext>
            </a:extLst>
          </p:cNvPr>
          <p:cNvSpPr txBox="1"/>
          <p:nvPr/>
        </p:nvSpPr>
        <p:spPr>
          <a:xfrm>
            <a:off x="386097" y="4280214"/>
            <a:ext cx="256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Fruit like apples or bananas?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photo of a bowl of bananas and apples">
            <a:extLst>
              <a:ext uri="{FF2B5EF4-FFF2-40B4-BE49-F238E27FC236}">
                <a16:creationId xmlns:a16="http://schemas.microsoft.com/office/drawing/2014/main" id="{757DB547-C426-4608-9395-958901E6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26134" r="12062" b="8567"/>
          <a:stretch/>
        </p:blipFill>
        <p:spPr bwMode="auto">
          <a:xfrm>
            <a:off x="267469" y="2403832"/>
            <a:ext cx="280069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photo of a bowl of carrots and broccoli">
            <a:extLst>
              <a:ext uri="{FF2B5EF4-FFF2-40B4-BE49-F238E27FC236}">
                <a16:creationId xmlns:a16="http://schemas.microsoft.com/office/drawing/2014/main" id="{B3AA005F-30F1-4BC2-AC52-1E6097EA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8" b="4484"/>
          <a:stretch/>
        </p:blipFill>
        <p:spPr bwMode="auto">
          <a:xfrm>
            <a:off x="3248710" y="2401912"/>
            <a:ext cx="210099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oto of plain hamburger">
            <a:extLst>
              <a:ext uri="{FF2B5EF4-FFF2-40B4-BE49-F238E27FC236}">
                <a16:creationId xmlns:a16="http://schemas.microsoft.com/office/drawing/2014/main" id="{15F8B60F-4F8A-41F5-9BB7-97FFA013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86" y="2401912"/>
            <a:ext cx="2754217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mple Fried Chicken">
            <a:extLst>
              <a:ext uri="{FF2B5EF4-FFF2-40B4-BE49-F238E27FC236}">
                <a16:creationId xmlns:a16="http://schemas.microsoft.com/office/drawing/2014/main" id="{5A3819BD-DC8A-432C-87BB-CF3A6F1C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6"/>
          <a:stretch/>
        </p:blipFill>
        <p:spPr bwMode="auto">
          <a:xfrm>
            <a:off x="8699680" y="2401912"/>
            <a:ext cx="3224851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7D6166-BEE8-4E2A-A163-A9B57E32B731}"/>
              </a:ext>
            </a:extLst>
          </p:cNvPr>
          <p:cNvSpPr txBox="1"/>
          <p:nvPr/>
        </p:nvSpPr>
        <p:spPr>
          <a:xfrm>
            <a:off x="3068159" y="4230712"/>
            <a:ext cx="249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Vegetables like broccoli or carrots?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14F87-324A-453E-AF18-1CCA83D9AE76}"/>
              </a:ext>
            </a:extLst>
          </p:cNvPr>
          <p:cNvSpPr txBox="1"/>
          <p:nvPr/>
        </p:nvSpPr>
        <p:spPr>
          <a:xfrm>
            <a:off x="5964654" y="4356745"/>
            <a:ext cx="247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Hamburgers?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63156-6002-4EAD-A21F-3031978B2B5F}"/>
              </a:ext>
            </a:extLst>
          </p:cNvPr>
          <p:cNvSpPr txBox="1"/>
          <p:nvPr/>
        </p:nvSpPr>
        <p:spPr>
          <a:xfrm>
            <a:off x="9138246" y="4369211"/>
            <a:ext cx="234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Fried chicken?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BB163-6CD9-4F5C-BD88-DF7475C3D1AB}"/>
              </a:ext>
            </a:extLst>
          </p:cNvPr>
          <p:cNvSpPr txBox="1"/>
          <p:nvPr/>
        </p:nvSpPr>
        <p:spPr>
          <a:xfrm>
            <a:off x="267469" y="5664052"/>
            <a:ext cx="518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Fruits and vegetables are parts of plants.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289C2-D50F-45A2-81CD-FD188AEBFEE6}"/>
              </a:ext>
            </a:extLst>
          </p:cNvPr>
          <p:cNvSpPr txBox="1"/>
          <p:nvPr/>
        </p:nvSpPr>
        <p:spPr>
          <a:xfrm>
            <a:off x="6304208" y="5684420"/>
            <a:ext cx="518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Hamburgers and fried chicken come from animals.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1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" y="657238"/>
            <a:ext cx="10228082" cy="65220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do you think the chicken ate?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9574B-D735-4906-BAC0-469DC4C87A73}"/>
              </a:ext>
            </a:extLst>
          </p:cNvPr>
          <p:cNvSpPr txBox="1"/>
          <p:nvPr/>
        </p:nvSpPr>
        <p:spPr>
          <a:xfrm>
            <a:off x="6315171" y="2474893"/>
            <a:ext cx="572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chicken could have eaten corn or other plant material.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76986" y="1149187"/>
            <a:ext cx="10301925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How does your body use the chicken you ate?</a:t>
            </a:r>
          </a:p>
        </p:txBody>
      </p:sp>
      <p:pic>
        <p:nvPicPr>
          <p:cNvPr id="8" name="Picture 2" descr="Image result for photo of chicken eating corn">
            <a:extLst>
              <a:ext uri="{FF2B5EF4-FFF2-40B4-BE49-F238E27FC236}">
                <a16:creationId xmlns:a16="http://schemas.microsoft.com/office/drawing/2014/main" id="{A1C41CB1-34EA-4493-93BC-6AE2AF50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8" y="2508402"/>
            <a:ext cx="6017443" cy="33848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0A956-ADAA-4284-BCA9-D8C793FA3166}"/>
              </a:ext>
            </a:extLst>
          </p:cNvPr>
          <p:cNvSpPr txBox="1"/>
          <p:nvPr/>
        </p:nvSpPr>
        <p:spPr>
          <a:xfrm>
            <a:off x="6560270" y="3646445"/>
            <a:ext cx="5402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After you eat the chicken, your body uses the nutrients and energy from the chicken to give you energy to move, grow and stay warm.</a:t>
            </a:r>
          </a:p>
        </p:txBody>
      </p:sp>
    </p:spTree>
    <p:extLst>
      <p:ext uri="{BB962C8B-B14F-4D97-AF65-F5344CB8AC3E}">
        <p14:creationId xmlns:p14="http://schemas.microsoft.com/office/powerpoint/2010/main" val="1267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A9574B-D735-4906-BAC0-469DC4C87A73}"/>
              </a:ext>
            </a:extLst>
          </p:cNvPr>
          <p:cNvSpPr txBox="1"/>
          <p:nvPr/>
        </p:nvSpPr>
        <p:spPr>
          <a:xfrm>
            <a:off x="3949830" y="2246851"/>
            <a:ext cx="7663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energy in the corn (or other plants) originally comes from the sun.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1368458" y="809324"/>
            <a:ext cx="9151855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How did the energy get inside the corn before the chicken ate the corn?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0A956-ADAA-4284-BCA9-D8C793FA3166}"/>
              </a:ext>
            </a:extLst>
          </p:cNvPr>
          <p:cNvSpPr txBox="1"/>
          <p:nvPr/>
        </p:nvSpPr>
        <p:spPr>
          <a:xfrm>
            <a:off x="5957740" y="3836826"/>
            <a:ext cx="576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This forms a food chain, and YOU are part of that food chain.</a:t>
            </a:r>
          </a:p>
        </p:txBody>
      </p:sp>
      <p:pic>
        <p:nvPicPr>
          <p:cNvPr id="3074" name="Picture 2" descr="Image result for photo of corn stalks">
            <a:extLst>
              <a:ext uri="{FF2B5EF4-FFF2-40B4-BE49-F238E27FC236}">
                <a16:creationId xmlns:a16="http://schemas.microsoft.com/office/drawing/2014/main" id="{6F857DC3-A101-4D2D-964C-D3C9CF331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4"/>
          <a:stretch/>
        </p:blipFill>
        <p:spPr bwMode="auto">
          <a:xfrm>
            <a:off x="154760" y="4338759"/>
            <a:ext cx="3474720" cy="22930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72D8AF-DC71-41D8-9D74-2FDE11AEAABD}"/>
              </a:ext>
            </a:extLst>
          </p:cNvPr>
          <p:cNvSpPr txBox="1"/>
          <p:nvPr/>
        </p:nvSpPr>
        <p:spPr>
          <a:xfrm>
            <a:off x="4967530" y="5482909"/>
            <a:ext cx="5627804" cy="10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Example Food Chain: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Sun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Corn  Chicken  Human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Image result for photo of corn stalks with sun">
            <a:extLst>
              <a:ext uri="{FF2B5EF4-FFF2-40B4-BE49-F238E27FC236}">
                <a16:creationId xmlns:a16="http://schemas.microsoft.com/office/drawing/2014/main" id="{D5DC0CE4-BE30-44EF-BACA-27F72561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0" y="2148840"/>
            <a:ext cx="3420028" cy="19237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hoto of corn stalk with corn showing">
            <a:extLst>
              <a:ext uri="{FF2B5EF4-FFF2-40B4-BE49-F238E27FC236}">
                <a16:creationId xmlns:a16="http://schemas.microsoft.com/office/drawing/2014/main" id="{91E550D1-E4CD-4621-AAF6-299B70CDF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3"/>
          <a:stretch/>
        </p:blipFill>
        <p:spPr bwMode="auto">
          <a:xfrm>
            <a:off x="3132056" y="3305133"/>
            <a:ext cx="2471015" cy="19964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A9574B-D735-4906-BAC0-469DC4C87A73}"/>
              </a:ext>
            </a:extLst>
          </p:cNvPr>
          <p:cNvSpPr txBox="1"/>
          <p:nvPr/>
        </p:nvSpPr>
        <p:spPr>
          <a:xfrm>
            <a:off x="1016016" y="2009149"/>
            <a:ext cx="10159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food chain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is the path of energy in the form of food from one organism to the next, linking the organisms in a chain with each dependent on the next as a source of food and energy.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1368458" y="809324"/>
            <a:ext cx="9151855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4000" dirty="0">
                <a:latin typeface="Comic Sans MS" panose="030F0702030302020204" pitchFamily="66" charset="0"/>
              </a:rPr>
              <a:t>What is a Food Chain?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2D8AF-DC71-41D8-9D74-2FDE11AEAABD}"/>
              </a:ext>
            </a:extLst>
          </p:cNvPr>
          <p:cNvSpPr txBox="1"/>
          <p:nvPr/>
        </p:nvSpPr>
        <p:spPr>
          <a:xfrm>
            <a:off x="75413" y="5935599"/>
            <a:ext cx="4138367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Human eats the chicken…</a:t>
            </a: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Image result for photo of corn stalks with sun">
            <a:extLst>
              <a:ext uri="{FF2B5EF4-FFF2-40B4-BE49-F238E27FC236}">
                <a16:creationId xmlns:a16="http://schemas.microsoft.com/office/drawing/2014/main" id="{D5DC0CE4-BE30-44EF-BACA-27F725616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r="24236"/>
          <a:stretch/>
        </p:blipFill>
        <p:spPr bwMode="auto">
          <a:xfrm>
            <a:off x="9407418" y="4037560"/>
            <a:ext cx="1948817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AFC302-EDB7-4EEE-B7BA-5C92B58FB4CC}"/>
              </a:ext>
            </a:extLst>
          </p:cNvPr>
          <p:cNvSpPr txBox="1"/>
          <p:nvPr/>
        </p:nvSpPr>
        <p:spPr>
          <a:xfrm>
            <a:off x="75413" y="3397004"/>
            <a:ext cx="12037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Comic Sans MS" panose="030F0702030302020204" pitchFamily="66" charset="0"/>
              </a:rPr>
              <a:t>For instance, a food chain is created when animals eat other animals that have eaten plants...</a:t>
            </a:r>
          </a:p>
        </p:txBody>
      </p:sp>
      <p:pic>
        <p:nvPicPr>
          <p:cNvPr id="4098" name="Picture 2" descr="Image result for photo of child eating fried chicken">
            <a:extLst>
              <a:ext uri="{FF2B5EF4-FFF2-40B4-BE49-F238E27FC236}">
                <a16:creationId xmlns:a16="http://schemas.microsoft.com/office/drawing/2014/main" id="{1469819B-1636-4B16-8912-9F8CD5A7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3" y="4037560"/>
            <a:ext cx="122219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hoto of chicken eating corn">
            <a:extLst>
              <a:ext uri="{FF2B5EF4-FFF2-40B4-BE49-F238E27FC236}">
                <a16:creationId xmlns:a16="http://schemas.microsoft.com/office/drawing/2014/main" id="{A6F57EB5-14B2-457A-95B8-06067C4FC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r="24675"/>
          <a:stretch/>
        </p:blipFill>
        <p:spPr bwMode="auto">
          <a:xfrm>
            <a:off x="3124798" y="4037560"/>
            <a:ext cx="2141254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hoto of corn stalk with corn showing">
            <a:extLst>
              <a:ext uri="{FF2B5EF4-FFF2-40B4-BE49-F238E27FC236}">
                <a16:creationId xmlns:a16="http://schemas.microsoft.com/office/drawing/2014/main" id="{978661A7-FCC8-49AC-A886-B231B5019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3"/>
          <a:stretch/>
        </p:blipFill>
        <p:spPr bwMode="auto">
          <a:xfrm>
            <a:off x="6204958" y="4037560"/>
            <a:ext cx="2263554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89C2B9-75CB-4A32-B242-8D76AA9B4A48}"/>
              </a:ext>
            </a:extLst>
          </p:cNvPr>
          <p:cNvSpPr txBox="1"/>
          <p:nvPr/>
        </p:nvSpPr>
        <p:spPr>
          <a:xfrm>
            <a:off x="2616224" y="6306480"/>
            <a:ext cx="3761469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Chicken eats the corn…</a:t>
            </a: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EC419D-AEB2-4F73-905B-F0E5FD0E4DFC}"/>
              </a:ext>
            </a:extLst>
          </p:cNvPr>
          <p:cNvSpPr txBox="1"/>
          <p:nvPr/>
        </p:nvSpPr>
        <p:spPr>
          <a:xfrm>
            <a:off x="5396488" y="5935598"/>
            <a:ext cx="4633632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corn plant gets energy…</a:t>
            </a: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1861F-450E-491C-BDBB-76D28371ECDD}"/>
              </a:ext>
            </a:extLst>
          </p:cNvPr>
          <p:cNvSpPr txBox="1"/>
          <p:nvPr/>
        </p:nvSpPr>
        <p:spPr>
          <a:xfrm>
            <a:off x="9080742" y="6306479"/>
            <a:ext cx="2670534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…from the sun!</a:t>
            </a: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9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A9574B-D735-4906-BAC0-469DC4C87A73}"/>
              </a:ext>
            </a:extLst>
          </p:cNvPr>
          <p:cNvSpPr txBox="1"/>
          <p:nvPr/>
        </p:nvSpPr>
        <p:spPr>
          <a:xfrm>
            <a:off x="3924875" y="3032888"/>
            <a:ext cx="38151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Plants are the original “producers” of energy in the food chain through photosynthesis.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1529128" y="828952"/>
            <a:ext cx="8606672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is the original source of energy in all food chains?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FC302-EDB7-4EEE-B7BA-5C92B58FB4CC}"/>
              </a:ext>
            </a:extLst>
          </p:cNvPr>
          <p:cNvSpPr txBox="1"/>
          <p:nvPr/>
        </p:nvSpPr>
        <p:spPr>
          <a:xfrm>
            <a:off x="707011" y="5569769"/>
            <a:ext cx="109193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The plants use the energy from the sun to convert water and carbon dioxide from the air into sugars (or food) for the plant.</a:t>
            </a:r>
          </a:p>
        </p:txBody>
      </p:sp>
      <p:pic>
        <p:nvPicPr>
          <p:cNvPr id="5124" name="Picture 4" descr="Image result for free clipart of photosynthesis">
            <a:extLst>
              <a:ext uri="{FF2B5EF4-FFF2-40B4-BE49-F238E27FC236}">
                <a16:creationId xmlns:a16="http://schemas.microsoft.com/office/drawing/2014/main" id="{863E1B8E-B689-4353-9FD4-77D9CCD1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24" y="2311841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E62EC-D3D7-4F13-BFA2-04B7AB3E183C}"/>
              </a:ext>
            </a:extLst>
          </p:cNvPr>
          <p:cNvSpPr/>
          <p:nvPr/>
        </p:nvSpPr>
        <p:spPr>
          <a:xfrm>
            <a:off x="1046717" y="2194560"/>
            <a:ext cx="2377440" cy="2468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B48369F6-68CA-4C0C-B203-20D44840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5256" y="2282948"/>
            <a:ext cx="2286000" cy="29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72D8AF-DC71-41D8-9D74-2FDE11AEAABD}"/>
              </a:ext>
            </a:extLst>
          </p:cNvPr>
          <p:cNvSpPr txBox="1"/>
          <p:nvPr/>
        </p:nvSpPr>
        <p:spPr>
          <a:xfrm>
            <a:off x="4811413" y="2310772"/>
            <a:ext cx="2006254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SUN!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AFC302-EDB7-4EEE-B7BA-5C92B58FB4CC}"/>
              </a:ext>
            </a:extLst>
          </p:cNvPr>
          <p:cNvSpPr txBox="1"/>
          <p:nvPr/>
        </p:nvSpPr>
        <p:spPr>
          <a:xfrm>
            <a:off x="329937" y="2140700"/>
            <a:ext cx="65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“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producers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(plants)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are eaten by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1EEF79-CBEB-4530-A6FD-379650FFAFA4}"/>
              </a:ext>
            </a:extLst>
          </p:cNvPr>
          <p:cNvSpPr txBox="1">
            <a:spLocks/>
          </p:cNvSpPr>
          <p:nvPr/>
        </p:nvSpPr>
        <p:spPr>
          <a:xfrm>
            <a:off x="84842" y="881459"/>
            <a:ext cx="10341204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are the different levels of a food chain?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32DAE-9B11-4A14-A051-B5FAED5FD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2"/>
          <a:stretch/>
        </p:blipFill>
        <p:spPr>
          <a:xfrm>
            <a:off x="5829182" y="2143873"/>
            <a:ext cx="6255982" cy="47103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88C727-6BBA-48ED-9414-9306F2F5FE55}"/>
              </a:ext>
            </a:extLst>
          </p:cNvPr>
          <p:cNvSpPr txBox="1"/>
          <p:nvPr/>
        </p:nvSpPr>
        <p:spPr>
          <a:xfrm>
            <a:off x="147174" y="5376376"/>
            <a:ext cx="562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“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apex predator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does not have any other animals that hunt it for food.  It is the top predator.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0BA876-A3C9-4019-9C4A-827A5F794649}"/>
              </a:ext>
            </a:extLst>
          </p:cNvPr>
          <p:cNvSpPr txBox="1"/>
          <p:nvPr/>
        </p:nvSpPr>
        <p:spPr>
          <a:xfrm>
            <a:off x="9068896" y="2220842"/>
            <a:ext cx="135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“Apex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   Predator”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F8D46-6B9D-499B-B939-81DD3A883A3B}"/>
              </a:ext>
            </a:extLst>
          </p:cNvPr>
          <p:cNvSpPr txBox="1"/>
          <p:nvPr/>
        </p:nvSpPr>
        <p:spPr>
          <a:xfrm rot="2019730">
            <a:off x="7072903" y="3458926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5E0793-48B2-4E68-A6AB-64F3DFEA34A3}"/>
              </a:ext>
            </a:extLst>
          </p:cNvPr>
          <p:cNvSpPr txBox="1"/>
          <p:nvPr/>
        </p:nvSpPr>
        <p:spPr>
          <a:xfrm rot="2019730">
            <a:off x="7746508" y="2328934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6FF5D7-F6A9-43CA-874A-19197220480D}"/>
              </a:ext>
            </a:extLst>
          </p:cNvPr>
          <p:cNvSpPr txBox="1"/>
          <p:nvPr/>
        </p:nvSpPr>
        <p:spPr>
          <a:xfrm rot="2019730">
            <a:off x="6485909" y="4557395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3FD8F-4326-4DEE-ADD6-9E8C7A29397F}"/>
              </a:ext>
            </a:extLst>
          </p:cNvPr>
          <p:cNvSpPr txBox="1"/>
          <p:nvPr/>
        </p:nvSpPr>
        <p:spPr>
          <a:xfrm rot="2019730">
            <a:off x="5812305" y="5728387"/>
            <a:ext cx="63508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211AA-319D-45AB-A80F-239A959C1A1F}"/>
              </a:ext>
            </a:extLst>
          </p:cNvPr>
          <p:cNvSpPr txBox="1"/>
          <p:nvPr/>
        </p:nvSpPr>
        <p:spPr>
          <a:xfrm>
            <a:off x="170534" y="3314383"/>
            <a:ext cx="685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secondary consumers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(omnivores &amp; carnivores)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8E63A-4152-4BA9-87EF-193A8A814E46}"/>
              </a:ext>
            </a:extLst>
          </p:cNvPr>
          <p:cNvSpPr txBox="1"/>
          <p:nvPr/>
        </p:nvSpPr>
        <p:spPr>
          <a:xfrm>
            <a:off x="360227" y="4557586"/>
            <a:ext cx="517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energy is passed on until you reach the ”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apex predator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40A44-48B1-4FA1-8CCA-EA8490F3D06C}"/>
              </a:ext>
            </a:extLst>
          </p:cNvPr>
          <p:cNvSpPr txBox="1"/>
          <p:nvPr/>
        </p:nvSpPr>
        <p:spPr>
          <a:xfrm>
            <a:off x="360227" y="2569463"/>
            <a:ext cx="647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primary consumers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(herbivores &amp; omnivores),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FA7D2-1EBD-4DAA-B942-C6B6CB994F80}"/>
              </a:ext>
            </a:extLst>
          </p:cNvPr>
          <p:cNvSpPr txBox="1"/>
          <p:nvPr/>
        </p:nvSpPr>
        <p:spPr>
          <a:xfrm>
            <a:off x="2035799" y="3676793"/>
            <a:ext cx="311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which are eaten 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903F3-3B16-45C1-9656-574CD3E1AD42}"/>
              </a:ext>
            </a:extLst>
          </p:cNvPr>
          <p:cNvSpPr txBox="1"/>
          <p:nvPr/>
        </p:nvSpPr>
        <p:spPr>
          <a:xfrm>
            <a:off x="1986639" y="2967335"/>
            <a:ext cx="321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which are eaten by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027759-5876-4967-BE6D-FB58D4D9EE64}"/>
              </a:ext>
            </a:extLst>
          </p:cNvPr>
          <p:cNvSpPr txBox="1"/>
          <p:nvPr/>
        </p:nvSpPr>
        <p:spPr>
          <a:xfrm>
            <a:off x="332915" y="4015581"/>
            <a:ext cx="647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tertiary consumers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(omnivores &amp; carnivores).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696974" y="784289"/>
            <a:ext cx="9332767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How does energy flow within a food chain?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FC302-EDB7-4EEE-B7BA-5C92B58FB4CC}"/>
              </a:ext>
            </a:extLst>
          </p:cNvPr>
          <p:cNvSpPr txBox="1"/>
          <p:nvPr/>
        </p:nvSpPr>
        <p:spPr>
          <a:xfrm>
            <a:off x="1970200" y="2083728"/>
            <a:ext cx="5599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The energy flows from the sun through the producers (plants) to the consumers (animals). </a:t>
            </a:r>
          </a:p>
        </p:txBody>
      </p:sp>
      <p:pic>
        <p:nvPicPr>
          <p:cNvPr id="8194" name="Picture 2" descr="Image result for free illustrations of food chain cycle with decomposers">
            <a:extLst>
              <a:ext uri="{FF2B5EF4-FFF2-40B4-BE49-F238E27FC236}">
                <a16:creationId xmlns:a16="http://schemas.microsoft.com/office/drawing/2014/main" id="{6949AF5E-2EA6-4265-B07E-5D57DD62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00" y="3465319"/>
            <a:ext cx="5781724" cy="3269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un Clipart #1">
            <a:extLst>
              <a:ext uri="{FF2B5EF4-FFF2-40B4-BE49-F238E27FC236}">
                <a16:creationId xmlns:a16="http://schemas.microsoft.com/office/drawing/2014/main" id="{C31EF1C9-0CD1-4878-B503-AAFDD6B2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" y="2140700"/>
            <a:ext cx="1227231" cy="12272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522679-434E-47C7-BA35-29C0AF178160}"/>
              </a:ext>
            </a:extLst>
          </p:cNvPr>
          <p:cNvGrpSpPr/>
          <p:nvPr/>
        </p:nvGrpSpPr>
        <p:grpSpPr>
          <a:xfrm>
            <a:off x="7889789" y="2241398"/>
            <a:ext cx="3918079" cy="4339842"/>
            <a:chOff x="7186696" y="2165984"/>
            <a:chExt cx="5134138" cy="43398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506D2A-3A47-4BC0-B6DA-A345B60537D2}"/>
                </a:ext>
              </a:extLst>
            </p:cNvPr>
            <p:cNvSpPr txBox="1"/>
            <p:nvPr/>
          </p:nvSpPr>
          <p:spPr>
            <a:xfrm>
              <a:off x="7186696" y="2165984"/>
              <a:ext cx="5134138" cy="433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Sun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Producer (Plant)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Primary Consumer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(Animal: Herbivore or Omnivore) </a:t>
              </a:r>
            </a:p>
            <a:p>
              <a:pPr algn="ctr"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Secondary Consumer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(Animal: Carnivore or Omnivore)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Tertiary Consumer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or Apex Predator (Animal) </a:t>
              </a:r>
            </a:p>
            <a:p>
              <a:pPr algn="ctr"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Decomposer or Scavenger </a:t>
              </a:r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9D60B280-E47A-450F-BB70-B3F414B2287C}"/>
                </a:ext>
              </a:extLst>
            </p:cNvPr>
            <p:cNvSpPr/>
            <p:nvPr/>
          </p:nvSpPr>
          <p:spPr>
            <a:xfrm>
              <a:off x="9536948" y="2546296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1C5422B4-4E53-4636-88C2-10D10F1C6A07}"/>
                </a:ext>
              </a:extLst>
            </p:cNvPr>
            <p:cNvSpPr/>
            <p:nvPr/>
          </p:nvSpPr>
          <p:spPr>
            <a:xfrm>
              <a:off x="9557195" y="3156682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E4D84DA0-07BE-41F7-87A1-6C4C95135A09}"/>
                </a:ext>
              </a:extLst>
            </p:cNvPr>
            <p:cNvSpPr/>
            <p:nvPr/>
          </p:nvSpPr>
          <p:spPr>
            <a:xfrm>
              <a:off x="9557195" y="4033376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C3B04CCB-A267-48F0-B946-4351ADDA6C12}"/>
                </a:ext>
              </a:extLst>
            </p:cNvPr>
            <p:cNvSpPr/>
            <p:nvPr/>
          </p:nvSpPr>
          <p:spPr>
            <a:xfrm>
              <a:off x="9557194" y="4921634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02F70996-DAC4-4F4D-A31B-6619B69CB3E4}"/>
                </a:ext>
              </a:extLst>
            </p:cNvPr>
            <p:cNvSpPr/>
            <p:nvPr/>
          </p:nvSpPr>
          <p:spPr>
            <a:xfrm>
              <a:off x="9557194" y="5851875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1599A1-BCE1-4773-83EC-9A8C410A1DAD}"/>
              </a:ext>
            </a:extLst>
          </p:cNvPr>
          <p:cNvCxnSpPr>
            <a:cxnSpLocks/>
          </p:cNvCxnSpPr>
          <p:nvPr/>
        </p:nvCxnSpPr>
        <p:spPr>
          <a:xfrm>
            <a:off x="1189703" y="3232096"/>
            <a:ext cx="972555" cy="20417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B563D1-6539-448C-AC3C-18997BC290A7}"/>
              </a:ext>
            </a:extLst>
          </p:cNvPr>
          <p:cNvSpPr txBox="1">
            <a:spLocks/>
          </p:cNvSpPr>
          <p:nvPr/>
        </p:nvSpPr>
        <p:spPr>
          <a:xfrm>
            <a:off x="245097" y="826484"/>
            <a:ext cx="9973559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How much energy is passed on at each level?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8C727-6BBA-48ED-9414-9306F2F5FE55}"/>
              </a:ext>
            </a:extLst>
          </p:cNvPr>
          <p:cNvSpPr txBox="1"/>
          <p:nvPr/>
        </p:nvSpPr>
        <p:spPr>
          <a:xfrm>
            <a:off x="678730" y="2177161"/>
            <a:ext cx="60674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Through all of these levels, only </a:t>
            </a:r>
            <a:r>
              <a:rPr lang="en-US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~10%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of the energy is passed on to the next level or consumer each time.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263376-791D-4FF7-B7C4-23478E979F14}"/>
              </a:ext>
            </a:extLst>
          </p:cNvPr>
          <p:cNvGrpSpPr/>
          <p:nvPr/>
        </p:nvGrpSpPr>
        <p:grpSpPr>
          <a:xfrm>
            <a:off x="7145071" y="2166369"/>
            <a:ext cx="3918079" cy="4339842"/>
            <a:chOff x="7186696" y="2165984"/>
            <a:chExt cx="5134138" cy="43398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5A2432-7922-4797-BF78-3F3ECD6E2FA6}"/>
                </a:ext>
              </a:extLst>
            </p:cNvPr>
            <p:cNvSpPr txBox="1"/>
            <p:nvPr/>
          </p:nvSpPr>
          <p:spPr>
            <a:xfrm>
              <a:off x="7186696" y="2165984"/>
              <a:ext cx="5134138" cy="433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Sun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Producer (Plant)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Primary Consumer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(Animal: Herbivore or Omnivore) </a:t>
              </a:r>
            </a:p>
            <a:p>
              <a:pPr algn="ctr"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Secondary Consumer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(Animal: Carnivore or Omnivore)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Tertiary Consumer </a:t>
              </a: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or Apex Predator (Animal) </a:t>
              </a:r>
            </a:p>
            <a:p>
              <a:pPr algn="ctr"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Decomposer or Scavenger </a:t>
              </a:r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A700A4ED-E5FF-4DD3-8333-DE5BDE4A2116}"/>
                </a:ext>
              </a:extLst>
            </p:cNvPr>
            <p:cNvSpPr/>
            <p:nvPr/>
          </p:nvSpPr>
          <p:spPr>
            <a:xfrm>
              <a:off x="9536948" y="2546296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845B6387-EFC0-407A-BEFB-82B64A223CF2}"/>
                </a:ext>
              </a:extLst>
            </p:cNvPr>
            <p:cNvSpPr/>
            <p:nvPr/>
          </p:nvSpPr>
          <p:spPr>
            <a:xfrm>
              <a:off x="9557195" y="3156682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3222D42B-0211-4DB4-B294-3CCE2744DBE1}"/>
                </a:ext>
              </a:extLst>
            </p:cNvPr>
            <p:cNvSpPr/>
            <p:nvPr/>
          </p:nvSpPr>
          <p:spPr>
            <a:xfrm>
              <a:off x="9557195" y="4033376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66AC65B2-7337-442F-8604-3369C270EFA4}"/>
                </a:ext>
              </a:extLst>
            </p:cNvPr>
            <p:cNvSpPr/>
            <p:nvPr/>
          </p:nvSpPr>
          <p:spPr>
            <a:xfrm>
              <a:off x="9557194" y="4921634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B65F615D-36C7-45EB-9C55-4D28AECC26C6}"/>
                </a:ext>
              </a:extLst>
            </p:cNvPr>
            <p:cNvSpPr/>
            <p:nvPr/>
          </p:nvSpPr>
          <p:spPr>
            <a:xfrm>
              <a:off x="9557194" y="5851875"/>
              <a:ext cx="433633" cy="276811"/>
            </a:xfrm>
            <a:prstGeom prst="downArrow">
              <a:avLst>
                <a:gd name="adj1" fmla="val 28261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944B6D-2FA8-43CE-8200-FD76D71A3B0E}"/>
              </a:ext>
            </a:extLst>
          </p:cNvPr>
          <p:cNvSpPr txBox="1"/>
          <p:nvPr/>
        </p:nvSpPr>
        <p:spPr>
          <a:xfrm>
            <a:off x="9032449" y="2503637"/>
            <a:ext cx="89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48A806-DF10-462D-A451-3128137EDF9A}"/>
              </a:ext>
            </a:extLst>
          </p:cNvPr>
          <p:cNvSpPr txBox="1"/>
          <p:nvPr/>
        </p:nvSpPr>
        <p:spPr>
          <a:xfrm>
            <a:off x="9032449" y="3115173"/>
            <a:ext cx="89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2820-EB8F-432E-A33A-2548A83BD0FD}"/>
              </a:ext>
            </a:extLst>
          </p:cNvPr>
          <p:cNvSpPr txBox="1"/>
          <p:nvPr/>
        </p:nvSpPr>
        <p:spPr>
          <a:xfrm>
            <a:off x="9032449" y="3991778"/>
            <a:ext cx="89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0EFD-573A-4226-8988-E33DF778EC77}"/>
              </a:ext>
            </a:extLst>
          </p:cNvPr>
          <p:cNvSpPr txBox="1"/>
          <p:nvPr/>
        </p:nvSpPr>
        <p:spPr>
          <a:xfrm>
            <a:off x="9084082" y="4899438"/>
            <a:ext cx="89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EAF969-AB33-4A56-B047-4136CA78421A}"/>
              </a:ext>
            </a:extLst>
          </p:cNvPr>
          <p:cNvSpPr txBox="1"/>
          <p:nvPr/>
        </p:nvSpPr>
        <p:spPr>
          <a:xfrm>
            <a:off x="9058308" y="5821294"/>
            <a:ext cx="89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10%</a:t>
            </a: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A94EA473-AA17-4FE9-BADB-2DCB2BA1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90" y="3697665"/>
            <a:ext cx="3813126" cy="28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Berli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11488</TotalTime>
  <Words>967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Trebuchet MS</vt:lpstr>
      <vt:lpstr>Wingdings</vt:lpstr>
      <vt:lpstr>Berlin</vt:lpstr>
      <vt:lpstr>Find a Food Chain</vt:lpstr>
      <vt:lpstr>What are some of the plants and animals        that you eat?  Raise your hands if you eat… </vt:lpstr>
      <vt:lpstr>What do you think the chicken 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Waltz</dc:creator>
  <cp:lastModifiedBy>Madeline Shrode</cp:lastModifiedBy>
  <cp:revision>135</cp:revision>
  <dcterms:created xsi:type="dcterms:W3CDTF">2018-06-22T20:13:25Z</dcterms:created>
  <dcterms:modified xsi:type="dcterms:W3CDTF">2025-08-25T04:38:24Z</dcterms:modified>
</cp:coreProperties>
</file>