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62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047D-DE77-49B2-BDE3-4C787F6D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48932"/>
            <a:ext cx="8964891" cy="1489435"/>
          </a:xfrm>
        </p:spPr>
        <p:txBody>
          <a:bodyPr/>
          <a:lstStyle/>
          <a:p>
            <a:pPr algn="ctr"/>
            <a:r>
              <a:rPr lang="en-US" sz="4500" dirty="0">
                <a:latin typeface="Comic Sans MS" panose="030F0702030302020204" pitchFamily="66" charset="0"/>
              </a:rPr>
              <a:t>Critter Characteristics             &amp; Habitats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7A6B8-C139-4184-BC61-DB0473EEB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86" y="4431207"/>
            <a:ext cx="8522798" cy="479619"/>
          </a:xfrm>
        </p:spPr>
        <p:txBody>
          <a:bodyPr/>
          <a:lstStyle/>
          <a:p>
            <a:pPr algn="l"/>
            <a:r>
              <a:rPr lang="en-US" dirty="0"/>
              <a:t>Alabama Wildlife </a:t>
            </a:r>
            <a:r>
              <a:rPr lang="en-US"/>
              <a:t>Federation Habitat Lab </a:t>
            </a:r>
            <a:r>
              <a:rPr lang="en-US" dirty="0"/>
              <a:t>Field Journal Activity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AFF5D3-BD2C-403B-B9AD-B4C127E42008}"/>
              </a:ext>
            </a:extLst>
          </p:cNvPr>
          <p:cNvSpPr txBox="1">
            <a:spLocks/>
          </p:cNvSpPr>
          <p:nvPr/>
        </p:nvSpPr>
        <p:spPr>
          <a:xfrm>
            <a:off x="71120" y="5525008"/>
            <a:ext cx="6380480" cy="133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use this interactive PowerPoint with your students: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Click on “</a:t>
            </a:r>
            <a:r>
              <a:rPr lang="en-US" dirty="0">
                <a:solidFill>
                  <a:srgbClr val="FF0000"/>
                </a:solidFill>
              </a:rPr>
              <a:t>Enable Editing</a:t>
            </a:r>
            <a:r>
              <a:rPr lang="en-US" dirty="0"/>
              <a:t>.”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Click the “</a:t>
            </a:r>
            <a:r>
              <a:rPr lang="en-US" dirty="0">
                <a:solidFill>
                  <a:srgbClr val="FF0000"/>
                </a:solidFill>
              </a:rPr>
              <a:t>Slide Show</a:t>
            </a:r>
            <a:r>
              <a:rPr lang="en-US" dirty="0"/>
              <a:t>” tab at the top of the screen.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Then choose “</a:t>
            </a:r>
            <a:r>
              <a:rPr lang="en-US" dirty="0">
                <a:solidFill>
                  <a:srgbClr val="FF0000"/>
                </a:solidFill>
              </a:rPr>
              <a:t>From Beginning</a:t>
            </a:r>
            <a:r>
              <a:rPr lang="en-US" dirty="0"/>
              <a:t>” from the menu.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38DC5-C1EC-4157-9F1F-FB8AB29F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6" y="4275255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3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667358"/>
            <a:ext cx="10323922" cy="120224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>
                <a:latin typeface="Comic Sans MS" panose="030F0702030302020204" pitchFamily="66" charset="0"/>
              </a:rPr>
              <a:t>Do all of these animals live in the same habitat (home)? </a:t>
            </a:r>
            <a:br>
              <a:rPr lang="en-US" sz="3000" dirty="0">
                <a:latin typeface="Comic Sans MS" panose="030F0702030302020204" pitchFamily="66" charset="0"/>
              </a:rPr>
            </a:br>
            <a:r>
              <a:rPr lang="en-US" sz="3000" dirty="0">
                <a:latin typeface="Comic Sans MS" panose="030F0702030302020204" pitchFamily="66" charset="0"/>
              </a:rPr>
              <a:t>What is different about their habitats?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3858750" y="4426342"/>
            <a:ext cx="3998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a Forest near a Freshwater Creek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8739829" y="4558764"/>
            <a:ext cx="2337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a Freshwater Pond, Creek or River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743330" y="5084477"/>
            <a:ext cx="2515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Lives in a Woodland or Forest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ADD4E1-AC5E-4609-B66E-4D7A4726FC46}"/>
              </a:ext>
            </a:extLst>
          </p:cNvPr>
          <p:cNvGrpSpPr/>
          <p:nvPr/>
        </p:nvGrpSpPr>
        <p:grpSpPr>
          <a:xfrm>
            <a:off x="958748" y="2274389"/>
            <a:ext cx="2084904" cy="2810088"/>
            <a:chOff x="9863113" y="2238753"/>
            <a:chExt cx="2084904" cy="2810088"/>
          </a:xfrm>
        </p:grpSpPr>
        <p:pic>
          <p:nvPicPr>
            <p:cNvPr id="16" name="Picture 2" descr="Image result for photo of eastern screech owl">
              <a:extLst>
                <a:ext uri="{FF2B5EF4-FFF2-40B4-BE49-F238E27FC236}">
                  <a16:creationId xmlns:a16="http://schemas.microsoft.com/office/drawing/2014/main" id="{18499244-3889-4E36-85D8-0217CE9B1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113" y="2238753"/>
              <a:ext cx="2084904" cy="281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94E0E0-1B97-421C-BA1E-8FE94DA345D2}"/>
                </a:ext>
              </a:extLst>
            </p:cNvPr>
            <p:cNvSpPr txBox="1"/>
            <p:nvPr/>
          </p:nvSpPr>
          <p:spPr>
            <a:xfrm>
              <a:off x="10917516" y="4587176"/>
              <a:ext cx="103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Eastern screech owl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72D6E8-D947-4DB5-BDEA-A0ED4FF4E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967" y="2267787"/>
            <a:ext cx="2950720" cy="21033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B2A0381-61FD-4FC5-9C26-4E5C4A54C38C}"/>
              </a:ext>
            </a:extLst>
          </p:cNvPr>
          <p:cNvGrpSpPr/>
          <p:nvPr/>
        </p:nvGrpSpPr>
        <p:grpSpPr>
          <a:xfrm>
            <a:off x="8573753" y="2274389"/>
            <a:ext cx="2659499" cy="2248486"/>
            <a:chOff x="9288518" y="2147456"/>
            <a:chExt cx="2659499" cy="2248486"/>
          </a:xfrm>
        </p:grpSpPr>
        <p:pic>
          <p:nvPicPr>
            <p:cNvPr id="19" name="Picture 4" descr="Image result for photo of bullfrog">
              <a:extLst>
                <a:ext uri="{FF2B5EF4-FFF2-40B4-BE49-F238E27FC236}">
                  <a16:creationId xmlns:a16="http://schemas.microsoft.com/office/drawing/2014/main" id="{B566F7CE-DB20-4318-9667-E9FB5F316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518" y="2147456"/>
              <a:ext cx="2659499" cy="224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9012DA-5F41-4A4E-81BD-097A1C35B68E}"/>
                </a:ext>
              </a:extLst>
            </p:cNvPr>
            <p:cNvSpPr txBox="1"/>
            <p:nvPr/>
          </p:nvSpPr>
          <p:spPr>
            <a:xfrm>
              <a:off x="10516133" y="2178742"/>
              <a:ext cx="1431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American bullfrog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2843DF2-0815-4C6E-9663-8AAAFAA87436}"/>
              </a:ext>
            </a:extLst>
          </p:cNvPr>
          <p:cNvSpPr txBox="1"/>
          <p:nvPr/>
        </p:nvSpPr>
        <p:spPr>
          <a:xfrm>
            <a:off x="3556284" y="5466705"/>
            <a:ext cx="45100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Although they live in different habitats, their habitats could overlap.</a:t>
            </a:r>
          </a:p>
        </p:txBody>
      </p:sp>
    </p:spTree>
    <p:extLst>
      <p:ext uri="{BB962C8B-B14F-4D97-AF65-F5344CB8AC3E}">
        <p14:creationId xmlns:p14="http://schemas.microsoft.com/office/powerpoint/2010/main" val="6139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901"/>
            <a:ext cx="10495721" cy="150828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Do all of these animals live in the same habitat?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2842314" y="4937238"/>
            <a:ext cx="2945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 in a Freshwater Lake or River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7103525" y="4501624"/>
            <a:ext cx="376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 in the Saltwater Ocean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F395B5-9544-4A2A-86DD-A056143408AE}"/>
              </a:ext>
            </a:extLst>
          </p:cNvPr>
          <p:cNvGrpSpPr/>
          <p:nvPr/>
        </p:nvGrpSpPr>
        <p:grpSpPr>
          <a:xfrm>
            <a:off x="7103525" y="2332264"/>
            <a:ext cx="3629433" cy="2130105"/>
            <a:chOff x="5810417" y="4555412"/>
            <a:chExt cx="3629433" cy="2130105"/>
          </a:xfrm>
        </p:grpSpPr>
        <p:pic>
          <p:nvPicPr>
            <p:cNvPr id="28" name="Picture 6" descr="Image result for photo of red snapper swimming in water">
              <a:extLst>
                <a:ext uri="{FF2B5EF4-FFF2-40B4-BE49-F238E27FC236}">
                  <a16:creationId xmlns:a16="http://schemas.microsoft.com/office/drawing/2014/main" id="{55E03A41-9544-40CB-8450-26436ED94B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49"/>
            <a:stretch/>
          </p:blipFill>
          <p:spPr bwMode="auto">
            <a:xfrm>
              <a:off x="5810417" y="4555412"/>
              <a:ext cx="3629433" cy="2130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65A095-5FA6-400A-9B51-D7D15ED9E386}"/>
                </a:ext>
              </a:extLst>
            </p:cNvPr>
            <p:cNvSpPr txBox="1"/>
            <p:nvPr/>
          </p:nvSpPr>
          <p:spPr>
            <a:xfrm>
              <a:off x="5976594" y="6306532"/>
              <a:ext cx="11335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Red snapper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549487-1843-489C-A264-0636CC63D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44" y="4849381"/>
            <a:ext cx="2334970" cy="156071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B2E10AA-61A4-41E5-86DC-640F61F92CD0}"/>
              </a:ext>
            </a:extLst>
          </p:cNvPr>
          <p:cNvGrpSpPr/>
          <p:nvPr/>
        </p:nvGrpSpPr>
        <p:grpSpPr>
          <a:xfrm>
            <a:off x="1063074" y="2333303"/>
            <a:ext cx="4025402" cy="2306821"/>
            <a:chOff x="6206155" y="2089121"/>
            <a:chExt cx="4025402" cy="2306821"/>
          </a:xfrm>
        </p:grpSpPr>
        <p:pic>
          <p:nvPicPr>
            <p:cNvPr id="20" name="Picture 2" descr="Image result for photo of largemouth bass">
              <a:extLst>
                <a:ext uri="{FF2B5EF4-FFF2-40B4-BE49-F238E27FC236}">
                  <a16:creationId xmlns:a16="http://schemas.microsoft.com/office/drawing/2014/main" id="{45551643-A297-4C22-B5B3-CE5A47721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155" y="2089121"/>
              <a:ext cx="4025402" cy="230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3912D5-CEEA-4068-B735-6354101D2D10}"/>
                </a:ext>
              </a:extLst>
            </p:cNvPr>
            <p:cNvSpPr txBox="1"/>
            <p:nvPr/>
          </p:nvSpPr>
          <p:spPr>
            <a:xfrm>
              <a:off x="7110112" y="4118943"/>
              <a:ext cx="1471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Large-mouth bass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7094D3-FFA8-48F3-B158-DCA4B954F1F1}"/>
              </a:ext>
            </a:extLst>
          </p:cNvPr>
          <p:cNvSpPr txBox="1"/>
          <p:nvPr/>
        </p:nvSpPr>
        <p:spPr>
          <a:xfrm>
            <a:off x="5788058" y="5455731"/>
            <a:ext cx="62879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Although they all live in aquatic (water) habitats, the freshwater fish cannot live in saltwater and visa versa.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76155-C506-4E07-92BC-8665D8C13263}"/>
              </a:ext>
            </a:extLst>
          </p:cNvPr>
          <p:cNvSpPr txBox="1"/>
          <p:nvPr/>
        </p:nvSpPr>
        <p:spPr>
          <a:xfrm>
            <a:off x="5325932" y="2332264"/>
            <a:ext cx="154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NO!</a:t>
            </a:r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Some animals can live in a variety of habitats as long as the habitat provides their food, water &amp; shelter.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3430652" y="2238539"/>
            <a:ext cx="48548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Live in a variety of habitats including Forests, Fields, Prairies, Bogs, Wetlands, and in or near human neighborhoods.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6155C3-9C47-4ECF-8DF6-D7F5CE673508}"/>
              </a:ext>
            </a:extLst>
          </p:cNvPr>
          <p:cNvGrpSpPr/>
          <p:nvPr/>
        </p:nvGrpSpPr>
        <p:grpSpPr>
          <a:xfrm>
            <a:off x="8509574" y="2175703"/>
            <a:ext cx="3430732" cy="2320458"/>
            <a:chOff x="8517285" y="2161108"/>
            <a:chExt cx="3430732" cy="2320458"/>
          </a:xfrm>
        </p:grpSpPr>
        <p:pic>
          <p:nvPicPr>
            <p:cNvPr id="31" name="Picture 4" descr="Image result for photo of a black swallowtail butterfly">
              <a:extLst>
                <a:ext uri="{FF2B5EF4-FFF2-40B4-BE49-F238E27FC236}">
                  <a16:creationId xmlns:a16="http://schemas.microsoft.com/office/drawing/2014/main" id="{2EADA831-C386-4FDD-8E1A-EB43165C9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285" y="2161108"/>
              <a:ext cx="3430732" cy="2320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2AC391-0CCE-4649-827B-A72C8F81D291}"/>
                </a:ext>
              </a:extLst>
            </p:cNvPr>
            <p:cNvSpPr txBox="1"/>
            <p:nvPr/>
          </p:nvSpPr>
          <p:spPr>
            <a:xfrm>
              <a:off x="10967630" y="3619089"/>
              <a:ext cx="980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swallowtail  butterfly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8CA3F8-BDEA-459B-94A5-469A809F176B}"/>
              </a:ext>
            </a:extLst>
          </p:cNvPr>
          <p:cNvGrpSpPr/>
          <p:nvPr/>
        </p:nvGrpSpPr>
        <p:grpSpPr>
          <a:xfrm>
            <a:off x="251694" y="2161094"/>
            <a:ext cx="2954840" cy="2535811"/>
            <a:chOff x="251694" y="2161094"/>
            <a:chExt cx="2954840" cy="253581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50D3862-F6CD-485B-9F7B-2C50311AC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8" t="8249" r="9555" b="2606"/>
            <a:stretch/>
          </p:blipFill>
          <p:spPr>
            <a:xfrm>
              <a:off x="251694" y="2161094"/>
              <a:ext cx="2954840" cy="25358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66DCDA-5164-4441-A165-8BD5D086D220}"/>
                </a:ext>
              </a:extLst>
            </p:cNvPr>
            <p:cNvSpPr txBox="1"/>
            <p:nvPr/>
          </p:nvSpPr>
          <p:spPr>
            <a:xfrm>
              <a:off x="326789" y="4318283"/>
              <a:ext cx="147742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Northern cardinals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9BF204-014F-4343-B9E2-3B754CC6EEFC}"/>
              </a:ext>
            </a:extLst>
          </p:cNvPr>
          <p:cNvGrpSpPr/>
          <p:nvPr/>
        </p:nvGrpSpPr>
        <p:grpSpPr>
          <a:xfrm>
            <a:off x="2884681" y="4521652"/>
            <a:ext cx="3227024" cy="1707633"/>
            <a:chOff x="4244542" y="4911516"/>
            <a:chExt cx="3227024" cy="1707633"/>
          </a:xfrm>
        </p:grpSpPr>
        <p:pic>
          <p:nvPicPr>
            <p:cNvPr id="37" name="Picture 4" descr="Image result for photo of ruby throated hummingbird">
              <a:extLst>
                <a:ext uri="{FF2B5EF4-FFF2-40B4-BE49-F238E27FC236}">
                  <a16:creationId xmlns:a16="http://schemas.microsoft.com/office/drawing/2014/main" id="{B2949E73-C8B3-45E5-BC93-F71DE17F3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542" y="4911516"/>
              <a:ext cx="3227024" cy="1707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E31387-DB14-497B-82E8-AE21A2195AD3}"/>
                </a:ext>
              </a:extLst>
            </p:cNvPr>
            <p:cNvSpPr txBox="1"/>
            <p:nvPr/>
          </p:nvSpPr>
          <p:spPr>
            <a:xfrm>
              <a:off x="6227228" y="6053789"/>
              <a:ext cx="1244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Ruby-throated hummingbird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8EC2F55-737C-4CEF-AEFF-4E6FABC281CD}"/>
              </a:ext>
            </a:extLst>
          </p:cNvPr>
          <p:cNvGrpSpPr/>
          <p:nvPr/>
        </p:nvGrpSpPr>
        <p:grpSpPr>
          <a:xfrm>
            <a:off x="311190" y="4900835"/>
            <a:ext cx="2767012" cy="1840955"/>
            <a:chOff x="930842" y="4911516"/>
            <a:chExt cx="2767012" cy="1840955"/>
          </a:xfrm>
        </p:grpSpPr>
        <p:pic>
          <p:nvPicPr>
            <p:cNvPr id="43" name="Picture 4" descr="Image result for white tailed deer">
              <a:extLst>
                <a:ext uri="{FF2B5EF4-FFF2-40B4-BE49-F238E27FC236}">
                  <a16:creationId xmlns:a16="http://schemas.microsoft.com/office/drawing/2014/main" id="{27FCC87C-59CF-4BBC-9E33-310B96C53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42" y="4911516"/>
              <a:ext cx="2767012" cy="18409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F0D473-A337-4076-8F43-F95B9B019674}"/>
                </a:ext>
              </a:extLst>
            </p:cNvPr>
            <p:cNvSpPr txBox="1"/>
            <p:nvPr/>
          </p:nvSpPr>
          <p:spPr>
            <a:xfrm>
              <a:off x="2239360" y="6443896"/>
              <a:ext cx="145849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White-tailed deer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4B69FD-78C8-44CC-BA7A-6D0BAA9C8449}"/>
              </a:ext>
            </a:extLst>
          </p:cNvPr>
          <p:cNvGrpSpPr/>
          <p:nvPr/>
        </p:nvGrpSpPr>
        <p:grpSpPr>
          <a:xfrm>
            <a:off x="8008552" y="4280015"/>
            <a:ext cx="3108837" cy="2331628"/>
            <a:chOff x="8008552" y="4280015"/>
            <a:chExt cx="3108837" cy="2331628"/>
          </a:xfrm>
        </p:grpSpPr>
        <p:pic>
          <p:nvPicPr>
            <p:cNvPr id="46" name="Picture 2" descr="Image result for photo of gray rat snake">
              <a:extLst>
                <a:ext uri="{FF2B5EF4-FFF2-40B4-BE49-F238E27FC236}">
                  <a16:creationId xmlns:a16="http://schemas.microsoft.com/office/drawing/2014/main" id="{4EAF5898-26AC-4575-8E07-B66A64A13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552" y="4280015"/>
              <a:ext cx="3108837" cy="2331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E836BC-A309-4C4A-BB53-263F44F52916}"/>
                </a:ext>
              </a:extLst>
            </p:cNvPr>
            <p:cNvSpPr txBox="1"/>
            <p:nvPr/>
          </p:nvSpPr>
          <p:spPr>
            <a:xfrm>
              <a:off x="9055494" y="6127156"/>
              <a:ext cx="122590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Gray rat snake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D7032C-9BC6-47B3-98BB-15B09D55A217}"/>
              </a:ext>
            </a:extLst>
          </p:cNvPr>
          <p:cNvGrpSpPr/>
          <p:nvPr/>
        </p:nvGrpSpPr>
        <p:grpSpPr>
          <a:xfrm>
            <a:off x="6038734" y="5047723"/>
            <a:ext cx="2352870" cy="1694067"/>
            <a:chOff x="8018254" y="4884767"/>
            <a:chExt cx="2352870" cy="1694067"/>
          </a:xfrm>
        </p:grpSpPr>
        <p:pic>
          <p:nvPicPr>
            <p:cNvPr id="40" name="Picture 2" descr="Related image">
              <a:extLst>
                <a:ext uri="{FF2B5EF4-FFF2-40B4-BE49-F238E27FC236}">
                  <a16:creationId xmlns:a16="http://schemas.microsoft.com/office/drawing/2014/main" id="{DD714C4A-21EF-485B-BC7F-D44B8E5CA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254" y="4884767"/>
              <a:ext cx="2352870" cy="16940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B94743-5D5F-4B35-97A0-2D60FE129BD0}"/>
                </a:ext>
              </a:extLst>
            </p:cNvPr>
            <p:cNvSpPr txBox="1"/>
            <p:nvPr/>
          </p:nvSpPr>
          <p:spPr>
            <a:xfrm>
              <a:off x="9489324" y="4884767"/>
              <a:ext cx="881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cottontail rabbit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ECE62-5E11-4963-9D72-B59C22086C3F}"/>
              </a:ext>
            </a:extLst>
          </p:cNvPr>
          <p:cNvGrpSpPr/>
          <p:nvPr/>
        </p:nvGrpSpPr>
        <p:grpSpPr>
          <a:xfrm>
            <a:off x="10416619" y="4890967"/>
            <a:ext cx="1657337" cy="1325869"/>
            <a:chOff x="6218925" y="3658554"/>
            <a:chExt cx="1657337" cy="132586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B99B66-D0E5-4310-B9E5-46DAAE49A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6218925" y="3658554"/>
              <a:ext cx="1657337" cy="1325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4CDD16-023B-473B-B355-4D5BCC97FECD}"/>
                </a:ext>
              </a:extLst>
            </p:cNvPr>
            <p:cNvSpPr txBox="1"/>
            <p:nvPr/>
          </p:nvSpPr>
          <p:spPr>
            <a:xfrm>
              <a:off x="6895875" y="4703718"/>
              <a:ext cx="980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5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What types of animals could we find in our outdoor classroom? What type of habitat do they need?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7530781" y="5582879"/>
            <a:ext cx="434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Partially wooded habitat with rocks for basking in the sun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3658975" y="5978515"/>
            <a:ext cx="386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Forested habitat with tree cavities for nesting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442045" y="5140779"/>
            <a:ext cx="315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Meadow with  flowering plants that provide nectar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A56432-68DB-4EB3-B5F9-2256544D2745}"/>
              </a:ext>
            </a:extLst>
          </p:cNvPr>
          <p:cNvGrpSpPr/>
          <p:nvPr/>
        </p:nvGrpSpPr>
        <p:grpSpPr>
          <a:xfrm>
            <a:off x="443622" y="2897964"/>
            <a:ext cx="3158895" cy="2242815"/>
            <a:chOff x="443622" y="2897964"/>
            <a:chExt cx="3158895" cy="2242815"/>
          </a:xfrm>
        </p:grpSpPr>
        <p:pic>
          <p:nvPicPr>
            <p:cNvPr id="1026" name="Picture 2" descr="Image result for photo of a bumblebee">
              <a:extLst>
                <a:ext uri="{FF2B5EF4-FFF2-40B4-BE49-F238E27FC236}">
                  <a16:creationId xmlns:a16="http://schemas.microsoft.com/office/drawing/2014/main" id="{70DDAF36-9D96-4B01-8D5F-174ED35AB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22" y="2897964"/>
              <a:ext cx="3158895" cy="22428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617576-0A5B-4754-B68E-B85965D78311}"/>
                </a:ext>
              </a:extLst>
            </p:cNvPr>
            <p:cNvSpPr txBox="1"/>
            <p:nvPr/>
          </p:nvSpPr>
          <p:spPr>
            <a:xfrm>
              <a:off x="2244995" y="4752565"/>
              <a:ext cx="112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Bumblebee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4A8E791-03BE-42BA-A3B0-92E268783C1D}"/>
              </a:ext>
            </a:extLst>
          </p:cNvPr>
          <p:cNvSpPr txBox="1"/>
          <p:nvPr/>
        </p:nvSpPr>
        <p:spPr>
          <a:xfrm>
            <a:off x="1038842" y="2205406"/>
            <a:ext cx="196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Insects…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93A661-B08F-4F8F-9E16-EDF52676F963}"/>
              </a:ext>
            </a:extLst>
          </p:cNvPr>
          <p:cNvGrpSpPr/>
          <p:nvPr/>
        </p:nvGrpSpPr>
        <p:grpSpPr>
          <a:xfrm>
            <a:off x="4289410" y="2759621"/>
            <a:ext cx="2608459" cy="3188117"/>
            <a:chOff x="4289410" y="2759621"/>
            <a:chExt cx="2608459" cy="3188117"/>
          </a:xfrm>
        </p:grpSpPr>
        <p:pic>
          <p:nvPicPr>
            <p:cNvPr id="1028" name="Picture 4" descr="Image result for photo of a red-bellied woodpecker">
              <a:extLst>
                <a:ext uri="{FF2B5EF4-FFF2-40B4-BE49-F238E27FC236}">
                  <a16:creationId xmlns:a16="http://schemas.microsoft.com/office/drawing/2014/main" id="{9BBADDBF-F38E-460E-8677-D15BEA64C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410" y="2759621"/>
              <a:ext cx="2608459" cy="31881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5AD985-015E-4BEE-AB3C-16D5F0751E56}"/>
                </a:ext>
              </a:extLst>
            </p:cNvPr>
            <p:cNvSpPr txBox="1"/>
            <p:nvPr/>
          </p:nvSpPr>
          <p:spPr>
            <a:xfrm>
              <a:off x="5593638" y="5324158"/>
              <a:ext cx="1164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Red-bellied Woodpecker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EEB1CBD-9D31-4B5A-9CD7-42356A185A51}"/>
              </a:ext>
            </a:extLst>
          </p:cNvPr>
          <p:cNvSpPr txBox="1"/>
          <p:nvPr/>
        </p:nvSpPr>
        <p:spPr>
          <a:xfrm>
            <a:off x="4807448" y="2205406"/>
            <a:ext cx="1572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Birds…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BD8CB-A77D-4EB3-B536-BE86D49EFDCB}"/>
              </a:ext>
            </a:extLst>
          </p:cNvPr>
          <p:cNvSpPr txBox="1"/>
          <p:nvPr/>
        </p:nvSpPr>
        <p:spPr>
          <a:xfrm>
            <a:off x="7794706" y="2205406"/>
            <a:ext cx="373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Reptiles…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B0CA20-F026-411C-8FAF-9C3171C28895}"/>
              </a:ext>
            </a:extLst>
          </p:cNvPr>
          <p:cNvGrpSpPr/>
          <p:nvPr/>
        </p:nvGrpSpPr>
        <p:grpSpPr>
          <a:xfrm>
            <a:off x="7633578" y="2795122"/>
            <a:ext cx="4114800" cy="2724150"/>
            <a:chOff x="7633578" y="2795122"/>
            <a:chExt cx="4114800" cy="2724150"/>
          </a:xfrm>
        </p:grpSpPr>
        <p:pic>
          <p:nvPicPr>
            <p:cNvPr id="1030" name="Picture 6" descr="Image result for photo of a five lined skink">
              <a:extLst>
                <a:ext uri="{FF2B5EF4-FFF2-40B4-BE49-F238E27FC236}">
                  <a16:creationId xmlns:a16="http://schemas.microsoft.com/office/drawing/2014/main" id="{2D4DD636-A636-4B36-86F8-FEEC781E1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578" y="2795122"/>
              <a:ext cx="4114800" cy="27241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C813E3-C9F6-4732-A262-C9EFFC2828A8}"/>
                </a:ext>
              </a:extLst>
            </p:cNvPr>
            <p:cNvSpPr txBox="1"/>
            <p:nvPr/>
          </p:nvSpPr>
          <p:spPr>
            <a:xfrm>
              <a:off x="10718422" y="4906453"/>
              <a:ext cx="1029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Five-lined Skink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5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" y="527901"/>
            <a:ext cx="10323922" cy="150828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What types of animals could we find in our outdoor classroom? What type of habitat do they need?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6FAF9-17DE-4B14-9625-6495C61168F2}"/>
              </a:ext>
            </a:extLst>
          </p:cNvPr>
          <p:cNvSpPr txBox="1"/>
          <p:nvPr/>
        </p:nvSpPr>
        <p:spPr>
          <a:xfrm>
            <a:off x="8403661" y="4963706"/>
            <a:ext cx="2513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Freshwater pond or river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7BE4C-16BE-4549-8863-BFDB41620D9B}"/>
              </a:ext>
            </a:extLst>
          </p:cNvPr>
          <p:cNvSpPr txBox="1"/>
          <p:nvPr/>
        </p:nvSpPr>
        <p:spPr>
          <a:xfrm>
            <a:off x="3841282" y="5614832"/>
            <a:ext cx="386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Forested habitat for cover with a source of insects (food) nearby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283A8-2C22-48FB-ADB8-8B8BD4553336}"/>
              </a:ext>
            </a:extLst>
          </p:cNvPr>
          <p:cNvSpPr txBox="1"/>
          <p:nvPr/>
        </p:nvSpPr>
        <p:spPr>
          <a:xfrm>
            <a:off x="442045" y="5140779"/>
            <a:ext cx="315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Freshwater pond for laying eggs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8E791-03BE-42BA-A3B0-92E268783C1D}"/>
              </a:ext>
            </a:extLst>
          </p:cNvPr>
          <p:cNvSpPr txBox="1"/>
          <p:nvPr/>
        </p:nvSpPr>
        <p:spPr>
          <a:xfrm>
            <a:off x="827725" y="2205406"/>
            <a:ext cx="237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Amphibians…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EB1CBD-9D31-4B5A-9CD7-42356A185A51}"/>
              </a:ext>
            </a:extLst>
          </p:cNvPr>
          <p:cNvSpPr txBox="1"/>
          <p:nvPr/>
        </p:nvSpPr>
        <p:spPr>
          <a:xfrm>
            <a:off x="4507725" y="2205406"/>
            <a:ext cx="198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Mammals…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BD8CB-A77D-4EB3-B536-BE86D49EFDCB}"/>
              </a:ext>
            </a:extLst>
          </p:cNvPr>
          <p:cNvSpPr txBox="1"/>
          <p:nvPr/>
        </p:nvSpPr>
        <p:spPr>
          <a:xfrm>
            <a:off x="7794706" y="2205406"/>
            <a:ext cx="373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Fish…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AF013C-DCD1-45DD-8E40-02FA3DBD9AE1}"/>
              </a:ext>
            </a:extLst>
          </p:cNvPr>
          <p:cNvGrpSpPr/>
          <p:nvPr/>
        </p:nvGrpSpPr>
        <p:grpSpPr>
          <a:xfrm>
            <a:off x="747041" y="2795122"/>
            <a:ext cx="2548904" cy="2186321"/>
            <a:chOff x="747041" y="2795122"/>
            <a:chExt cx="2548904" cy="2186321"/>
          </a:xfrm>
        </p:grpSpPr>
        <p:pic>
          <p:nvPicPr>
            <p:cNvPr id="6" name="Picture 2" descr="Image result for photo of a green tree frog">
              <a:extLst>
                <a:ext uri="{FF2B5EF4-FFF2-40B4-BE49-F238E27FC236}">
                  <a16:creationId xmlns:a16="http://schemas.microsoft.com/office/drawing/2014/main" id="{B8CDC228-263F-4BDC-8230-06DDF71E8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41" y="2795122"/>
              <a:ext cx="2548904" cy="21863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617576-0A5B-4754-B68E-B85965D78311}"/>
                </a:ext>
              </a:extLst>
            </p:cNvPr>
            <p:cNvSpPr txBox="1"/>
            <p:nvPr/>
          </p:nvSpPr>
          <p:spPr>
            <a:xfrm>
              <a:off x="827725" y="4440486"/>
              <a:ext cx="972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Green Tree Frog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BAD397-FC9F-401F-A724-96F42CB9FE13}"/>
              </a:ext>
            </a:extLst>
          </p:cNvPr>
          <p:cNvGrpSpPr/>
          <p:nvPr/>
        </p:nvGrpSpPr>
        <p:grpSpPr>
          <a:xfrm>
            <a:off x="4519028" y="2788920"/>
            <a:ext cx="2513835" cy="2750285"/>
            <a:chOff x="4519028" y="2788920"/>
            <a:chExt cx="2513835" cy="2750285"/>
          </a:xfrm>
        </p:grpSpPr>
        <p:pic>
          <p:nvPicPr>
            <p:cNvPr id="9" name="Picture 4" descr="Eastern%20Red%20Bat%203.JPG">
              <a:extLst>
                <a:ext uri="{FF2B5EF4-FFF2-40B4-BE49-F238E27FC236}">
                  <a16:creationId xmlns:a16="http://schemas.microsoft.com/office/drawing/2014/main" id="{C2D8377D-6DCD-4C07-89CA-37E285087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028" y="2788920"/>
              <a:ext cx="2513835" cy="27502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5AD985-015E-4BEE-AB3C-16D5F0751E56}"/>
                </a:ext>
              </a:extLst>
            </p:cNvPr>
            <p:cNvSpPr txBox="1"/>
            <p:nvPr/>
          </p:nvSpPr>
          <p:spPr>
            <a:xfrm>
              <a:off x="6193956" y="4878006"/>
              <a:ext cx="8389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Eastern Red Bat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FCDEC1-6EB4-4235-9276-8C1FD7193603}"/>
              </a:ext>
            </a:extLst>
          </p:cNvPr>
          <p:cNvGrpSpPr/>
          <p:nvPr/>
        </p:nvGrpSpPr>
        <p:grpSpPr>
          <a:xfrm>
            <a:off x="8255946" y="2788920"/>
            <a:ext cx="2807794" cy="2089086"/>
            <a:chOff x="8255946" y="2788920"/>
            <a:chExt cx="2807794" cy="2089086"/>
          </a:xfrm>
        </p:grpSpPr>
        <p:pic>
          <p:nvPicPr>
            <p:cNvPr id="11" name="Picture 6" descr="Gambusia holbrooki.png">
              <a:extLst>
                <a:ext uri="{FF2B5EF4-FFF2-40B4-BE49-F238E27FC236}">
                  <a16:creationId xmlns:a16="http://schemas.microsoft.com/office/drawing/2014/main" id="{F3BEAC8A-5614-403A-8A30-0EC99FE84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55946" y="2788920"/>
              <a:ext cx="2735708" cy="20890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D8B5C6-2E6B-456D-8BF1-9FE3DDBF31B8}"/>
                </a:ext>
              </a:extLst>
            </p:cNvPr>
            <p:cNvSpPr txBox="1"/>
            <p:nvPr/>
          </p:nvSpPr>
          <p:spPr>
            <a:xfrm>
              <a:off x="10121604" y="4126159"/>
              <a:ext cx="942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Eastern Mosquito Fish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9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are living things?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C0C1D-701C-4E0B-A974-67AA4CB310FF}"/>
              </a:ext>
            </a:extLst>
          </p:cNvPr>
          <p:cNvSpPr txBox="1"/>
          <p:nvPr/>
        </p:nvSpPr>
        <p:spPr>
          <a:xfrm>
            <a:off x="826416" y="2493935"/>
            <a:ext cx="102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Things that eat, breathe, grow and reproduce.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79D92F-82F6-45BB-A6DF-6435FF03171E}"/>
              </a:ext>
            </a:extLst>
          </p:cNvPr>
          <p:cNvGrpSpPr/>
          <p:nvPr/>
        </p:nvGrpSpPr>
        <p:grpSpPr>
          <a:xfrm>
            <a:off x="756708" y="3820097"/>
            <a:ext cx="2884603" cy="1622589"/>
            <a:chOff x="756708" y="3820097"/>
            <a:chExt cx="2884603" cy="1622589"/>
          </a:xfrm>
        </p:grpSpPr>
        <p:pic>
          <p:nvPicPr>
            <p:cNvPr id="7172" name="Picture 4" descr="Image result for photo of a groundhog">
              <a:extLst>
                <a:ext uri="{FF2B5EF4-FFF2-40B4-BE49-F238E27FC236}">
                  <a16:creationId xmlns:a16="http://schemas.microsoft.com/office/drawing/2014/main" id="{C4C2237C-D5E7-4CDF-BC29-7B6A9D1F4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08" y="3820097"/>
              <a:ext cx="2884603" cy="16225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48019B-4C64-4963-86B5-D3C32CE998A5}"/>
                </a:ext>
              </a:extLst>
            </p:cNvPr>
            <p:cNvSpPr txBox="1"/>
            <p:nvPr/>
          </p:nvSpPr>
          <p:spPr>
            <a:xfrm>
              <a:off x="2483401" y="5028373"/>
              <a:ext cx="1128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Groundhog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56684F-DCA6-4BC0-A6BB-34F17C605F62}"/>
              </a:ext>
            </a:extLst>
          </p:cNvPr>
          <p:cNvGrpSpPr/>
          <p:nvPr/>
        </p:nvGrpSpPr>
        <p:grpSpPr>
          <a:xfrm>
            <a:off x="3968573" y="3652210"/>
            <a:ext cx="2294084" cy="1947741"/>
            <a:chOff x="3726112" y="3652210"/>
            <a:chExt cx="2294084" cy="1947741"/>
          </a:xfrm>
        </p:grpSpPr>
        <p:pic>
          <p:nvPicPr>
            <p:cNvPr id="7174" name="Picture 6" descr="Image result for photo of a cooper's hawk">
              <a:extLst>
                <a:ext uri="{FF2B5EF4-FFF2-40B4-BE49-F238E27FC236}">
                  <a16:creationId xmlns:a16="http://schemas.microsoft.com/office/drawing/2014/main" id="{DAEB07BF-2B91-4D6C-84B2-D23275E36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112" y="3652210"/>
              <a:ext cx="2264249" cy="19477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7BB07C-04EA-45FF-9221-0FB627CF82B5}"/>
                </a:ext>
              </a:extLst>
            </p:cNvPr>
            <p:cNvSpPr txBox="1"/>
            <p:nvPr/>
          </p:nvSpPr>
          <p:spPr>
            <a:xfrm>
              <a:off x="5085371" y="5042620"/>
              <a:ext cx="934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Cooper’s hawk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AACDC7-DB10-421B-8555-203034459176}"/>
              </a:ext>
            </a:extLst>
          </p:cNvPr>
          <p:cNvGrpSpPr/>
          <p:nvPr/>
        </p:nvGrpSpPr>
        <p:grpSpPr>
          <a:xfrm>
            <a:off x="6589919" y="3800035"/>
            <a:ext cx="2452083" cy="1642651"/>
            <a:chOff x="6325968" y="3800035"/>
            <a:chExt cx="2452083" cy="1642651"/>
          </a:xfrm>
        </p:grpSpPr>
        <p:pic>
          <p:nvPicPr>
            <p:cNvPr id="7176" name="Picture 8" descr="Image result for photo of an eastern garter snake">
              <a:extLst>
                <a:ext uri="{FF2B5EF4-FFF2-40B4-BE49-F238E27FC236}">
                  <a16:creationId xmlns:a16="http://schemas.microsoft.com/office/drawing/2014/main" id="{F82530F9-3AB4-4600-8DDD-6EE59D804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968" y="3809476"/>
              <a:ext cx="2452083" cy="16332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8122E0-89F5-4DDB-907D-66E14DFF2923}"/>
                </a:ext>
              </a:extLst>
            </p:cNvPr>
            <p:cNvSpPr txBox="1"/>
            <p:nvPr/>
          </p:nvSpPr>
          <p:spPr>
            <a:xfrm>
              <a:off x="6325968" y="3800035"/>
              <a:ext cx="8766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Eastern garter snake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F05D9C-2EBF-4D88-8214-482DB32E1643}"/>
              </a:ext>
            </a:extLst>
          </p:cNvPr>
          <p:cNvGrpSpPr/>
          <p:nvPr/>
        </p:nvGrpSpPr>
        <p:grpSpPr>
          <a:xfrm>
            <a:off x="9354955" y="3585801"/>
            <a:ext cx="1878453" cy="1958705"/>
            <a:chOff x="9033072" y="3610124"/>
            <a:chExt cx="1878453" cy="1958705"/>
          </a:xfrm>
        </p:grpSpPr>
        <p:pic>
          <p:nvPicPr>
            <p:cNvPr id="7178" name="Picture 10" descr="Image result for photo of a cedar beetle">
              <a:extLst>
                <a:ext uri="{FF2B5EF4-FFF2-40B4-BE49-F238E27FC236}">
                  <a16:creationId xmlns:a16="http://schemas.microsoft.com/office/drawing/2014/main" id="{30639CA4-08E0-403F-BD5F-23B30AD0C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072" y="3610124"/>
              <a:ext cx="1878453" cy="19587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F98488-9286-43DE-B327-1F19CE8551FF}"/>
                </a:ext>
              </a:extLst>
            </p:cNvPr>
            <p:cNvSpPr txBox="1"/>
            <p:nvPr/>
          </p:nvSpPr>
          <p:spPr>
            <a:xfrm>
              <a:off x="9099763" y="4974784"/>
              <a:ext cx="876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Cedar beetle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61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10370757" cy="15082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mic Sans MS" panose="030F0702030302020204" pitchFamily="66" charset="0"/>
              </a:rPr>
              <a:t>What are the different types of animals?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How do we categorize or classify them?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180680" y="2210586"/>
            <a:ext cx="11830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To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categorize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or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classify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animals you need to think about the 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characteristics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that they share and how they are different.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2C7F9-2D26-435A-B523-ACD904AD65C1}"/>
              </a:ext>
            </a:extLst>
          </p:cNvPr>
          <p:cNvSpPr txBox="1"/>
          <p:nvPr/>
        </p:nvSpPr>
        <p:spPr>
          <a:xfrm>
            <a:off x="3315873" y="3546719"/>
            <a:ext cx="556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Example Characteristics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1C554-CEAA-409F-9F1F-BAD014B86E5F}"/>
              </a:ext>
            </a:extLst>
          </p:cNvPr>
          <p:cNvSpPr txBox="1"/>
          <p:nvPr/>
        </p:nvSpPr>
        <p:spPr>
          <a:xfrm>
            <a:off x="842673" y="5027080"/>
            <a:ext cx="278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skin covering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E510F7-6C90-4879-9CC7-60D9FBB6D645}"/>
              </a:ext>
            </a:extLst>
          </p:cNvPr>
          <p:cNvSpPr txBox="1"/>
          <p:nvPr/>
        </p:nvSpPr>
        <p:spPr>
          <a:xfrm>
            <a:off x="5556603" y="5376295"/>
            <a:ext cx="107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size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68A8D-A8C4-48B3-ABCC-D576B24F9EE3}"/>
              </a:ext>
            </a:extLst>
          </p:cNvPr>
          <p:cNvSpPr txBox="1"/>
          <p:nvPr/>
        </p:nvSpPr>
        <p:spPr>
          <a:xfrm>
            <a:off x="659913" y="5657513"/>
            <a:ext cx="314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number of legs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D6EFFF-DC1E-4B38-A296-BB1A798EA668}"/>
              </a:ext>
            </a:extLst>
          </p:cNvPr>
          <p:cNvSpPr txBox="1"/>
          <p:nvPr/>
        </p:nvSpPr>
        <p:spPr>
          <a:xfrm>
            <a:off x="7852529" y="4953788"/>
            <a:ext cx="3978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how they give birth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055A3-1ED1-4638-BF3F-38826AC9DA9C}"/>
              </a:ext>
            </a:extLst>
          </p:cNvPr>
          <p:cNvSpPr txBox="1"/>
          <p:nvPr/>
        </p:nvSpPr>
        <p:spPr>
          <a:xfrm>
            <a:off x="8224916" y="4340930"/>
            <a:ext cx="324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number of eyes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D72DA-0BD9-4E88-88E7-1D602CCD3A55}"/>
              </a:ext>
            </a:extLst>
          </p:cNvPr>
          <p:cNvSpPr txBox="1"/>
          <p:nvPr/>
        </p:nvSpPr>
        <p:spPr>
          <a:xfrm>
            <a:off x="5431339" y="4726515"/>
            <a:ext cx="1329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wings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F7F6A2-9FEE-4EB6-8854-573CC8FE5E9B}"/>
              </a:ext>
            </a:extLst>
          </p:cNvPr>
          <p:cNvSpPr txBox="1"/>
          <p:nvPr/>
        </p:nvSpPr>
        <p:spPr>
          <a:xfrm>
            <a:off x="8062846" y="5657512"/>
            <a:ext cx="357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how they breathe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E14CED-38BA-4EA8-A6AF-0AA06FD6EC6E}"/>
              </a:ext>
            </a:extLst>
          </p:cNvPr>
          <p:cNvSpPr txBox="1"/>
          <p:nvPr/>
        </p:nvSpPr>
        <p:spPr>
          <a:xfrm>
            <a:off x="336540" y="4340930"/>
            <a:ext cx="379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spine/vertebrates</a:t>
            </a:r>
          </a:p>
        </p:txBody>
      </p:sp>
    </p:spTree>
    <p:extLst>
      <p:ext uri="{BB962C8B-B14F-4D97-AF65-F5344CB8AC3E}">
        <p14:creationId xmlns:p14="http://schemas.microsoft.com/office/powerpoint/2010/main" val="4481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4" grpId="0"/>
      <p:bldP spid="16" grpId="0"/>
      <p:bldP spid="17" grpId="0"/>
      <p:bldP spid="18" grpId="0"/>
      <p:bldP spid="19" grpId="0"/>
      <p:bldP spid="22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2" y="4422664"/>
            <a:ext cx="719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give birth to live babies.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328823" y="2364740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328823" y="5053725"/>
            <a:ext cx="5745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four legs.                    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(or 2 arms &amp; 2 legs)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41249"/>
            <a:ext cx="574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fur or hair.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2" y="3717759"/>
            <a:ext cx="634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using lungs.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707811" y="897324"/>
            <a:ext cx="440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I am a mammal.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3D428B-03B7-4444-9397-CAA1FFF9F125}"/>
              </a:ext>
            </a:extLst>
          </p:cNvPr>
          <p:cNvGrpSpPr/>
          <p:nvPr/>
        </p:nvGrpSpPr>
        <p:grpSpPr>
          <a:xfrm>
            <a:off x="6602838" y="2217850"/>
            <a:ext cx="2767012" cy="1840955"/>
            <a:chOff x="6602838" y="2217850"/>
            <a:chExt cx="2767012" cy="1840955"/>
          </a:xfrm>
        </p:grpSpPr>
        <p:pic>
          <p:nvPicPr>
            <p:cNvPr id="1028" name="Picture 4" descr="Image result for white tailed deer">
              <a:extLst>
                <a:ext uri="{FF2B5EF4-FFF2-40B4-BE49-F238E27FC236}">
                  <a16:creationId xmlns:a16="http://schemas.microsoft.com/office/drawing/2014/main" id="{59CE14F1-5A12-48B6-A61E-305225992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838" y="2217850"/>
              <a:ext cx="2767012" cy="1840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CFDD87-3F0A-4A51-B02B-69A78C18EDDA}"/>
                </a:ext>
              </a:extLst>
            </p:cNvPr>
            <p:cNvSpPr txBox="1"/>
            <p:nvPr/>
          </p:nvSpPr>
          <p:spPr>
            <a:xfrm>
              <a:off x="7911356" y="3750230"/>
              <a:ext cx="14584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White-tailed deer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DE21E5-1503-4E3A-9366-1CAE268C4D8B}"/>
              </a:ext>
            </a:extLst>
          </p:cNvPr>
          <p:cNvGrpSpPr/>
          <p:nvPr/>
        </p:nvGrpSpPr>
        <p:grpSpPr>
          <a:xfrm>
            <a:off x="9595148" y="2217850"/>
            <a:ext cx="2352870" cy="1694067"/>
            <a:chOff x="9595148" y="2217850"/>
            <a:chExt cx="2352870" cy="1694067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A704B7B2-6BA5-4BEE-AD4E-406BF409C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5148" y="2217850"/>
              <a:ext cx="2352870" cy="1694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CDC769-62F7-42F8-A54F-92D9818DE34A}"/>
                </a:ext>
              </a:extLst>
            </p:cNvPr>
            <p:cNvSpPr txBox="1"/>
            <p:nvPr/>
          </p:nvSpPr>
          <p:spPr>
            <a:xfrm>
              <a:off x="11066218" y="2217850"/>
              <a:ext cx="88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cottontail rabbit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D56371-A318-493A-8873-E97A76A5A30F}"/>
              </a:ext>
            </a:extLst>
          </p:cNvPr>
          <p:cNvGrpSpPr/>
          <p:nvPr/>
        </p:nvGrpSpPr>
        <p:grpSpPr>
          <a:xfrm>
            <a:off x="7436307" y="4229999"/>
            <a:ext cx="1876388" cy="1541299"/>
            <a:chOff x="7436307" y="4229999"/>
            <a:chExt cx="1876388" cy="1541299"/>
          </a:xfrm>
        </p:grpSpPr>
        <p:pic>
          <p:nvPicPr>
            <p:cNvPr id="1030" name="Picture 6" descr="Image result for eastern gray squirrel">
              <a:extLst>
                <a:ext uri="{FF2B5EF4-FFF2-40B4-BE49-F238E27FC236}">
                  <a16:creationId xmlns:a16="http://schemas.microsoft.com/office/drawing/2014/main" id="{58B182D0-7D9B-4537-8835-7CB6DFBE4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36307" y="4229999"/>
              <a:ext cx="1810669" cy="154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79C79-8D88-4534-856F-F7EAE3F1E969}"/>
                </a:ext>
              </a:extLst>
            </p:cNvPr>
            <p:cNvSpPr txBox="1"/>
            <p:nvPr/>
          </p:nvSpPr>
          <p:spPr>
            <a:xfrm>
              <a:off x="8205496" y="4302534"/>
              <a:ext cx="1107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</a:rPr>
                <a:t>Eastern gray squirrel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1BCD4-03FD-4779-AF93-4F042A2A925F}"/>
              </a:ext>
            </a:extLst>
          </p:cNvPr>
          <p:cNvGrpSpPr/>
          <p:nvPr/>
        </p:nvGrpSpPr>
        <p:grpSpPr>
          <a:xfrm>
            <a:off x="9575807" y="4217181"/>
            <a:ext cx="2387534" cy="1790651"/>
            <a:chOff x="9575807" y="4217181"/>
            <a:chExt cx="2387534" cy="1790651"/>
          </a:xfrm>
        </p:grpSpPr>
        <p:pic>
          <p:nvPicPr>
            <p:cNvPr id="1032" name="Picture 8" descr="Image result for photo of 2nd grade students">
              <a:extLst>
                <a:ext uri="{FF2B5EF4-FFF2-40B4-BE49-F238E27FC236}">
                  <a16:creationId xmlns:a16="http://schemas.microsoft.com/office/drawing/2014/main" id="{9CC788A0-677E-4CDF-B1AC-D4FF67922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807" y="4217181"/>
              <a:ext cx="2387534" cy="179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B76105-5EF9-4381-B0F3-5CFEE461E4FD}"/>
                </a:ext>
              </a:extLst>
            </p:cNvPr>
            <p:cNvSpPr txBox="1"/>
            <p:nvPr/>
          </p:nvSpPr>
          <p:spPr>
            <a:xfrm>
              <a:off x="10341350" y="5730833"/>
              <a:ext cx="856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humans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5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605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 in water.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527341"/>
            <a:ext cx="701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am born without legs, but I develop four legs as an adult.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34314"/>
            <a:ext cx="585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smooth skin.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6081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am born with gills, but I develop lungs as an adult.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128058" y="897324"/>
            <a:ext cx="5027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I am an amphibian.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CF611D-1C77-4702-9AA5-AD586B3CF844}"/>
              </a:ext>
            </a:extLst>
          </p:cNvPr>
          <p:cNvGrpSpPr/>
          <p:nvPr/>
        </p:nvGrpSpPr>
        <p:grpSpPr>
          <a:xfrm>
            <a:off x="6294248" y="2450325"/>
            <a:ext cx="2783482" cy="1652692"/>
            <a:chOff x="6294248" y="2450325"/>
            <a:chExt cx="2783482" cy="1652692"/>
          </a:xfrm>
        </p:grpSpPr>
        <p:pic>
          <p:nvPicPr>
            <p:cNvPr id="2050" name="Picture 2" descr="Image result for photo of bullfrog tadpole">
              <a:extLst>
                <a:ext uri="{FF2B5EF4-FFF2-40B4-BE49-F238E27FC236}">
                  <a16:creationId xmlns:a16="http://schemas.microsoft.com/office/drawing/2014/main" id="{DEEE6242-2ECB-4483-B146-611163463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249" y="2450325"/>
              <a:ext cx="2783481" cy="1652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A1C076-146D-4FAB-B69B-9A631D36F091}"/>
                </a:ext>
              </a:extLst>
            </p:cNvPr>
            <p:cNvSpPr txBox="1"/>
            <p:nvPr/>
          </p:nvSpPr>
          <p:spPr>
            <a:xfrm>
              <a:off x="6294248" y="3785962"/>
              <a:ext cx="1998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American bullfrog tadpole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7D9DAA-8050-48F6-BA78-DFAF2F41E3E2}"/>
              </a:ext>
            </a:extLst>
          </p:cNvPr>
          <p:cNvGrpSpPr/>
          <p:nvPr/>
        </p:nvGrpSpPr>
        <p:grpSpPr>
          <a:xfrm>
            <a:off x="9288518" y="2147456"/>
            <a:ext cx="2659499" cy="2248486"/>
            <a:chOff x="9288518" y="2147456"/>
            <a:chExt cx="2659499" cy="2248486"/>
          </a:xfrm>
        </p:grpSpPr>
        <p:pic>
          <p:nvPicPr>
            <p:cNvPr id="2052" name="Picture 4" descr="Image result for photo of bullfrog">
              <a:extLst>
                <a:ext uri="{FF2B5EF4-FFF2-40B4-BE49-F238E27FC236}">
                  <a16:creationId xmlns:a16="http://schemas.microsoft.com/office/drawing/2014/main" id="{02CCFC03-86EC-4922-B7EB-C11E23607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8518" y="2147456"/>
              <a:ext cx="2659499" cy="224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DB34B9-FD83-4FAB-81E1-D9ADE7D60EB4}"/>
                </a:ext>
              </a:extLst>
            </p:cNvPr>
            <p:cNvSpPr txBox="1"/>
            <p:nvPr/>
          </p:nvSpPr>
          <p:spPr>
            <a:xfrm>
              <a:off x="10516133" y="2178742"/>
              <a:ext cx="1431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American bullfrog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BDCD4F-8DFA-4DF5-A93B-EBE2A982DB22}"/>
              </a:ext>
            </a:extLst>
          </p:cNvPr>
          <p:cNvGrpSpPr/>
          <p:nvPr/>
        </p:nvGrpSpPr>
        <p:grpSpPr>
          <a:xfrm>
            <a:off x="7813223" y="4503012"/>
            <a:ext cx="2950590" cy="2104754"/>
            <a:chOff x="7813223" y="4503012"/>
            <a:chExt cx="2950590" cy="2104754"/>
          </a:xfrm>
        </p:grpSpPr>
        <p:pic>
          <p:nvPicPr>
            <p:cNvPr id="2054" name="Picture 6" descr="Image result for photos of eastern newt">
              <a:extLst>
                <a:ext uri="{FF2B5EF4-FFF2-40B4-BE49-F238E27FC236}">
                  <a16:creationId xmlns:a16="http://schemas.microsoft.com/office/drawing/2014/main" id="{71CE9716-6E88-4A08-900A-797384E95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223" y="4503012"/>
              <a:ext cx="2950590" cy="210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8A01E7-E77C-4C4B-BB94-0C89EE4C372B}"/>
                </a:ext>
              </a:extLst>
            </p:cNvPr>
            <p:cNvSpPr txBox="1"/>
            <p:nvPr/>
          </p:nvSpPr>
          <p:spPr>
            <a:xfrm>
              <a:off x="7880526" y="4538179"/>
              <a:ext cx="1197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Eastern newt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67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2" y="3715128"/>
            <a:ext cx="426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805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can have four legs or no legs.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34314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scales.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608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with lungs.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36838" y="897324"/>
            <a:ext cx="413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I am a reptile.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18BBE-90DC-4852-B2DA-3E7063F58D46}"/>
              </a:ext>
            </a:extLst>
          </p:cNvPr>
          <p:cNvGrpSpPr/>
          <p:nvPr/>
        </p:nvGrpSpPr>
        <p:grpSpPr>
          <a:xfrm>
            <a:off x="5191200" y="2115910"/>
            <a:ext cx="3275990" cy="2183993"/>
            <a:chOff x="5191200" y="2115910"/>
            <a:chExt cx="3275990" cy="2183993"/>
          </a:xfrm>
        </p:grpSpPr>
        <p:pic>
          <p:nvPicPr>
            <p:cNvPr id="3076" name="Picture 4" descr="Image result for photo or red eared slider">
              <a:extLst>
                <a:ext uri="{FF2B5EF4-FFF2-40B4-BE49-F238E27FC236}">
                  <a16:creationId xmlns:a16="http://schemas.microsoft.com/office/drawing/2014/main" id="{150B79BD-A266-4796-9B5F-F626F47A46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91200" y="2115910"/>
              <a:ext cx="3275990" cy="2183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363A4D-8990-4370-90CA-DDD1615AE5D9}"/>
                </a:ext>
              </a:extLst>
            </p:cNvPr>
            <p:cNvSpPr txBox="1"/>
            <p:nvPr/>
          </p:nvSpPr>
          <p:spPr>
            <a:xfrm>
              <a:off x="7088957" y="4007515"/>
              <a:ext cx="1378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Red-eared slider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F3D40C-E9FD-4DA3-9822-AE076DEBAF32}"/>
              </a:ext>
            </a:extLst>
          </p:cNvPr>
          <p:cNvGrpSpPr/>
          <p:nvPr/>
        </p:nvGrpSpPr>
        <p:grpSpPr>
          <a:xfrm>
            <a:off x="8785782" y="2115910"/>
            <a:ext cx="3044785" cy="2116066"/>
            <a:chOff x="8785782" y="2115910"/>
            <a:chExt cx="3044785" cy="2116066"/>
          </a:xfrm>
        </p:grpSpPr>
        <p:pic>
          <p:nvPicPr>
            <p:cNvPr id="3080" name="Picture 8" descr="Image result for eastern fence lizard pic">
              <a:extLst>
                <a:ext uri="{FF2B5EF4-FFF2-40B4-BE49-F238E27FC236}">
                  <a16:creationId xmlns:a16="http://schemas.microsoft.com/office/drawing/2014/main" id="{96070A4A-0A84-48EB-8A8A-49DBBCDD3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782" y="2115910"/>
              <a:ext cx="2966448" cy="2116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E10931-3BC1-450A-BB34-F3D61B49FC46}"/>
                </a:ext>
              </a:extLst>
            </p:cNvPr>
            <p:cNvSpPr txBox="1"/>
            <p:nvPr/>
          </p:nvSpPr>
          <p:spPr>
            <a:xfrm>
              <a:off x="10197811" y="3715128"/>
              <a:ext cx="16327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Eastern fence lizard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5033C8-3C72-498D-AA44-EAB855562972}"/>
              </a:ext>
            </a:extLst>
          </p:cNvPr>
          <p:cNvGrpSpPr/>
          <p:nvPr/>
        </p:nvGrpSpPr>
        <p:grpSpPr>
          <a:xfrm>
            <a:off x="8643393" y="4395942"/>
            <a:ext cx="3108837" cy="2331628"/>
            <a:chOff x="8643393" y="4395942"/>
            <a:chExt cx="3108837" cy="2331628"/>
          </a:xfrm>
        </p:grpSpPr>
        <p:pic>
          <p:nvPicPr>
            <p:cNvPr id="3074" name="Picture 2" descr="Image result for photo of gray rat snake">
              <a:extLst>
                <a:ext uri="{FF2B5EF4-FFF2-40B4-BE49-F238E27FC236}">
                  <a16:creationId xmlns:a16="http://schemas.microsoft.com/office/drawing/2014/main" id="{5339A57D-2B5F-4E39-B5EC-F4F07A4D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3393" y="4395942"/>
              <a:ext cx="3108837" cy="2331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B63037-D2EA-4302-BAC7-D22BFF93EEAE}"/>
                </a:ext>
              </a:extLst>
            </p:cNvPr>
            <p:cNvSpPr txBox="1"/>
            <p:nvPr/>
          </p:nvSpPr>
          <p:spPr>
            <a:xfrm>
              <a:off x="9690335" y="6243083"/>
              <a:ext cx="1225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Gray rat snake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7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515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two legs.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544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feathers.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1" y="3034314"/>
            <a:ext cx="597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 with lungs.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45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46064" y="897324"/>
            <a:ext cx="413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I am a bird.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E0DD4A-16B2-4659-A7B8-ECEEDF4DD703}"/>
              </a:ext>
            </a:extLst>
          </p:cNvPr>
          <p:cNvGrpSpPr/>
          <p:nvPr/>
        </p:nvGrpSpPr>
        <p:grpSpPr>
          <a:xfrm>
            <a:off x="6400331" y="2238753"/>
            <a:ext cx="2954840" cy="2535811"/>
            <a:chOff x="6400331" y="2238753"/>
            <a:chExt cx="2954840" cy="25358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608CA2-D4EF-45A2-93B3-F8BB4BC33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38" t="8249" r="9555" b="2606"/>
            <a:stretch/>
          </p:blipFill>
          <p:spPr>
            <a:xfrm>
              <a:off x="6400331" y="2238753"/>
              <a:ext cx="2954840" cy="253581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084245-DC5E-4BF1-8907-C2068064A3F3}"/>
                </a:ext>
              </a:extLst>
            </p:cNvPr>
            <p:cNvSpPr txBox="1"/>
            <p:nvPr/>
          </p:nvSpPr>
          <p:spPr>
            <a:xfrm>
              <a:off x="6475426" y="4395942"/>
              <a:ext cx="1477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Northern cardinals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48842-3B43-4126-A5A9-A72A717A77CA}"/>
              </a:ext>
            </a:extLst>
          </p:cNvPr>
          <p:cNvGrpSpPr/>
          <p:nvPr/>
        </p:nvGrpSpPr>
        <p:grpSpPr>
          <a:xfrm>
            <a:off x="6400331" y="4980717"/>
            <a:ext cx="3227024" cy="1707633"/>
            <a:chOff x="6400331" y="4908158"/>
            <a:chExt cx="3227024" cy="1707633"/>
          </a:xfrm>
        </p:grpSpPr>
        <p:pic>
          <p:nvPicPr>
            <p:cNvPr id="4100" name="Picture 4" descr="Image result for photo of ruby throated hummingbird">
              <a:extLst>
                <a:ext uri="{FF2B5EF4-FFF2-40B4-BE49-F238E27FC236}">
                  <a16:creationId xmlns:a16="http://schemas.microsoft.com/office/drawing/2014/main" id="{75E586FC-E8E6-4B3C-92BB-FD8DFE17D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331" y="4908158"/>
              <a:ext cx="3227024" cy="1707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DF165C-BFCF-4D65-ACE5-303AB6AE2496}"/>
                </a:ext>
              </a:extLst>
            </p:cNvPr>
            <p:cNvSpPr txBox="1"/>
            <p:nvPr/>
          </p:nvSpPr>
          <p:spPr>
            <a:xfrm>
              <a:off x="8383017" y="6050431"/>
              <a:ext cx="1244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Ruby-throated hummingbird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C6EB9-0087-465E-8F18-5536901E81A1}"/>
              </a:ext>
            </a:extLst>
          </p:cNvPr>
          <p:cNvGrpSpPr/>
          <p:nvPr/>
        </p:nvGrpSpPr>
        <p:grpSpPr>
          <a:xfrm>
            <a:off x="9863113" y="2238753"/>
            <a:ext cx="2084904" cy="2810088"/>
            <a:chOff x="9863113" y="2238753"/>
            <a:chExt cx="2084904" cy="2810088"/>
          </a:xfrm>
        </p:grpSpPr>
        <p:pic>
          <p:nvPicPr>
            <p:cNvPr id="4098" name="Picture 2" descr="Image result for photo of eastern screech owl">
              <a:extLst>
                <a:ext uri="{FF2B5EF4-FFF2-40B4-BE49-F238E27FC236}">
                  <a16:creationId xmlns:a16="http://schemas.microsoft.com/office/drawing/2014/main" id="{23FEE6C5-2FD1-4332-8B88-7CE57AEE0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113" y="2238753"/>
              <a:ext cx="2084904" cy="2810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75AC11-2859-496C-AB45-2CEFFE3792B8}"/>
                </a:ext>
              </a:extLst>
            </p:cNvPr>
            <p:cNvSpPr txBox="1"/>
            <p:nvPr/>
          </p:nvSpPr>
          <p:spPr>
            <a:xfrm>
              <a:off x="10917516" y="4587176"/>
              <a:ext cx="1030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Eastern screech owl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3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597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with gills.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2" y="2364739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544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2" y="3034314"/>
            <a:ext cx="494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scales.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49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no legs.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891397"/>
            <a:ext cx="413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I am a fish.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69C8A0-2438-4E58-AF10-0932FE8CCCB5}"/>
              </a:ext>
            </a:extLst>
          </p:cNvPr>
          <p:cNvGrpSpPr/>
          <p:nvPr/>
        </p:nvGrpSpPr>
        <p:grpSpPr>
          <a:xfrm>
            <a:off x="6206155" y="2089121"/>
            <a:ext cx="4025402" cy="2306821"/>
            <a:chOff x="6206155" y="2089121"/>
            <a:chExt cx="4025402" cy="2306821"/>
          </a:xfrm>
        </p:grpSpPr>
        <p:pic>
          <p:nvPicPr>
            <p:cNvPr id="6146" name="Picture 2" descr="Image result for photo of largemouth bass">
              <a:extLst>
                <a:ext uri="{FF2B5EF4-FFF2-40B4-BE49-F238E27FC236}">
                  <a16:creationId xmlns:a16="http://schemas.microsoft.com/office/drawing/2014/main" id="{C450CE36-E54E-40F6-9131-39FC9AFCF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155" y="2089121"/>
              <a:ext cx="4025402" cy="2306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60668C-62FD-4B75-8496-51ADDE97C9ED}"/>
                </a:ext>
              </a:extLst>
            </p:cNvPr>
            <p:cNvSpPr txBox="1"/>
            <p:nvPr/>
          </p:nvSpPr>
          <p:spPr>
            <a:xfrm>
              <a:off x="7110112" y="4118943"/>
              <a:ext cx="14718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Large-mouth bass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E58C45-4333-4F63-BF14-DAAB7BE035A8}"/>
              </a:ext>
            </a:extLst>
          </p:cNvPr>
          <p:cNvGrpSpPr/>
          <p:nvPr/>
        </p:nvGrpSpPr>
        <p:grpSpPr>
          <a:xfrm>
            <a:off x="9610169" y="3340195"/>
            <a:ext cx="2337848" cy="1561610"/>
            <a:chOff x="9610169" y="3340195"/>
            <a:chExt cx="2337848" cy="1561610"/>
          </a:xfrm>
        </p:grpSpPr>
        <p:pic>
          <p:nvPicPr>
            <p:cNvPr id="6148" name="Picture 4" descr="Image result for photo of sunfish bream in water">
              <a:extLst>
                <a:ext uri="{FF2B5EF4-FFF2-40B4-BE49-F238E27FC236}">
                  <a16:creationId xmlns:a16="http://schemas.microsoft.com/office/drawing/2014/main" id="{3D4CD7CC-42BA-4745-9785-E73F502A0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0169" y="3340195"/>
              <a:ext cx="2337848" cy="1561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F8AC60-7174-45CE-ACCC-219234A2D079}"/>
                </a:ext>
              </a:extLst>
            </p:cNvPr>
            <p:cNvSpPr txBox="1"/>
            <p:nvPr/>
          </p:nvSpPr>
          <p:spPr>
            <a:xfrm>
              <a:off x="10567447" y="4524866"/>
              <a:ext cx="12254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Bluegill sunfish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A89DC3-E965-4D0F-9BBA-206AEF780FF3}"/>
              </a:ext>
            </a:extLst>
          </p:cNvPr>
          <p:cNvGrpSpPr/>
          <p:nvPr/>
        </p:nvGrpSpPr>
        <p:grpSpPr>
          <a:xfrm>
            <a:off x="5810417" y="4555412"/>
            <a:ext cx="3629433" cy="2130105"/>
            <a:chOff x="5810417" y="4555412"/>
            <a:chExt cx="3629433" cy="2130105"/>
          </a:xfrm>
        </p:grpSpPr>
        <p:pic>
          <p:nvPicPr>
            <p:cNvPr id="6150" name="Picture 6" descr="Image result for photo of red snapper swimming in water">
              <a:extLst>
                <a:ext uri="{FF2B5EF4-FFF2-40B4-BE49-F238E27FC236}">
                  <a16:creationId xmlns:a16="http://schemas.microsoft.com/office/drawing/2014/main" id="{1C80AB38-3002-4DE1-9740-175DD1CF52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49"/>
            <a:stretch/>
          </p:blipFill>
          <p:spPr bwMode="auto">
            <a:xfrm>
              <a:off x="5810417" y="4555412"/>
              <a:ext cx="3629433" cy="2130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B32B2E-6757-4BA6-912F-7E305DAC795B}"/>
                </a:ext>
              </a:extLst>
            </p:cNvPr>
            <p:cNvSpPr txBox="1"/>
            <p:nvPr/>
          </p:nvSpPr>
          <p:spPr>
            <a:xfrm>
              <a:off x="5976594" y="6306532"/>
              <a:ext cx="11335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Red snapper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9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79EE-F2C2-4750-AEE4-C0396D1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5" y="527901"/>
            <a:ext cx="4780663" cy="1508289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latin typeface="Comic Sans MS" panose="030F0702030302020204" pitchFamily="66" charset="0"/>
              </a:rPr>
              <a:t>What am I?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D766F-04DC-4B41-9734-7ADE0C69B200}"/>
              </a:ext>
            </a:extLst>
          </p:cNvPr>
          <p:cNvSpPr txBox="1"/>
          <p:nvPr/>
        </p:nvSpPr>
        <p:spPr>
          <a:xfrm>
            <a:off x="243981" y="3715128"/>
            <a:ext cx="515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#3: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six legs.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33B138-B000-4538-9CB5-AF609B7995E4}"/>
              </a:ext>
            </a:extLst>
          </p:cNvPr>
          <p:cNvSpPr txBox="1"/>
          <p:nvPr/>
        </p:nvSpPr>
        <p:spPr>
          <a:xfrm>
            <a:off x="243981" y="2364739"/>
            <a:ext cx="6156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#1: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do not have a spine.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00808-DF30-476E-8C7A-F12B1485DDB4}"/>
              </a:ext>
            </a:extLst>
          </p:cNvPr>
          <p:cNvSpPr txBox="1"/>
          <p:nvPr/>
        </p:nvSpPr>
        <p:spPr>
          <a:xfrm>
            <a:off x="243982" y="5040470"/>
            <a:ext cx="7632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#5: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breathe with a network of  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tiny tubes called tracheae.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35F87-288E-4211-B891-3A36CB63B72B}"/>
              </a:ext>
            </a:extLst>
          </p:cNvPr>
          <p:cNvSpPr txBox="1"/>
          <p:nvPr/>
        </p:nvSpPr>
        <p:spPr>
          <a:xfrm>
            <a:off x="243981" y="3034314"/>
            <a:ext cx="821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#2: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have a hard exoskeleton.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8FDC9-2B56-47A3-B286-E2E185D63647}"/>
              </a:ext>
            </a:extLst>
          </p:cNvPr>
          <p:cNvSpPr txBox="1"/>
          <p:nvPr/>
        </p:nvSpPr>
        <p:spPr>
          <a:xfrm>
            <a:off x="243983" y="4395942"/>
            <a:ext cx="451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Clue #4: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lay eggs.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532B4-12EB-4B90-BF71-EE935371F2DB}"/>
              </a:ext>
            </a:extLst>
          </p:cNvPr>
          <p:cNvSpPr txBox="1"/>
          <p:nvPr/>
        </p:nvSpPr>
        <p:spPr>
          <a:xfrm>
            <a:off x="5976594" y="895871"/>
            <a:ext cx="413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I am an insect.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94E44-35E2-4D43-8986-EEA29633FE54}"/>
              </a:ext>
            </a:extLst>
          </p:cNvPr>
          <p:cNvGrpSpPr/>
          <p:nvPr/>
        </p:nvGrpSpPr>
        <p:grpSpPr>
          <a:xfrm>
            <a:off x="6218925" y="3658554"/>
            <a:ext cx="1657337" cy="1325869"/>
            <a:chOff x="6218925" y="3658554"/>
            <a:chExt cx="1657337" cy="13258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610CAE-8AE9-4FDA-85D0-B42493532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218925" y="3658554"/>
              <a:ext cx="1657337" cy="1325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EEEFED-1355-452E-8ED1-6887CB245838}"/>
                </a:ext>
              </a:extLst>
            </p:cNvPr>
            <p:cNvSpPr txBox="1"/>
            <p:nvPr/>
          </p:nvSpPr>
          <p:spPr>
            <a:xfrm>
              <a:off x="6895875" y="4703718"/>
              <a:ext cx="9803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ant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F202F-7AEF-4A88-BAF7-F05491E06F1B}"/>
              </a:ext>
            </a:extLst>
          </p:cNvPr>
          <p:cNvGrpSpPr/>
          <p:nvPr/>
        </p:nvGrpSpPr>
        <p:grpSpPr>
          <a:xfrm>
            <a:off x="8517285" y="2161108"/>
            <a:ext cx="3430732" cy="2320458"/>
            <a:chOff x="8517285" y="2161108"/>
            <a:chExt cx="3430732" cy="2320458"/>
          </a:xfrm>
        </p:grpSpPr>
        <p:pic>
          <p:nvPicPr>
            <p:cNvPr id="5124" name="Picture 4" descr="Image result for photo of a black swallowtail butterfly">
              <a:extLst>
                <a:ext uri="{FF2B5EF4-FFF2-40B4-BE49-F238E27FC236}">
                  <a16:creationId xmlns:a16="http://schemas.microsoft.com/office/drawing/2014/main" id="{5FBE20E9-A5B8-4AD4-B7C4-3A07E3752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285" y="2161108"/>
              <a:ext cx="3430732" cy="2320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A829E-F3C0-4F03-A726-CA86A125FA44}"/>
                </a:ext>
              </a:extLst>
            </p:cNvPr>
            <p:cNvSpPr txBox="1"/>
            <p:nvPr/>
          </p:nvSpPr>
          <p:spPr>
            <a:xfrm>
              <a:off x="10967630" y="3619089"/>
              <a:ext cx="980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Black swallowtail  butterfly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69CFC8-5AA2-41FF-BBD8-5CB3496303E9}"/>
              </a:ext>
            </a:extLst>
          </p:cNvPr>
          <p:cNvGrpSpPr/>
          <p:nvPr/>
        </p:nvGrpSpPr>
        <p:grpSpPr>
          <a:xfrm>
            <a:off x="8535512" y="4703718"/>
            <a:ext cx="2432118" cy="1824089"/>
            <a:chOff x="8535512" y="4703718"/>
            <a:chExt cx="2432118" cy="1824089"/>
          </a:xfrm>
        </p:grpSpPr>
        <p:pic>
          <p:nvPicPr>
            <p:cNvPr id="5126" name="Picture 6" descr="Image result for photo of big dipper firefly">
              <a:extLst>
                <a:ext uri="{FF2B5EF4-FFF2-40B4-BE49-F238E27FC236}">
                  <a16:creationId xmlns:a16="http://schemas.microsoft.com/office/drawing/2014/main" id="{34F21C4F-04CE-4106-84DD-34F17F037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35512" y="4703718"/>
              <a:ext cx="2432118" cy="18240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AE5519-CEFA-47D7-86C0-99EE08D74A3F}"/>
                </a:ext>
              </a:extLst>
            </p:cNvPr>
            <p:cNvSpPr txBox="1"/>
            <p:nvPr/>
          </p:nvSpPr>
          <p:spPr>
            <a:xfrm>
              <a:off x="10112151" y="5899121"/>
              <a:ext cx="7258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Eastern firefly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5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6109</TotalTime>
  <Words>828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Comic Sans MS</vt:lpstr>
      <vt:lpstr>Trebuchet MS</vt:lpstr>
      <vt:lpstr>Berlin</vt:lpstr>
      <vt:lpstr>Critter Characteristics             &amp; Habitats</vt:lpstr>
      <vt:lpstr>What are living things?</vt:lpstr>
      <vt:lpstr>What are the different types of animals? How do we categorize or classify them?</vt:lpstr>
      <vt:lpstr>What am I?</vt:lpstr>
      <vt:lpstr>What am I?</vt:lpstr>
      <vt:lpstr>What am I?</vt:lpstr>
      <vt:lpstr>What am I?</vt:lpstr>
      <vt:lpstr>What am I?</vt:lpstr>
      <vt:lpstr>What am I?</vt:lpstr>
      <vt:lpstr>Do all of these animals live in the same habitat (home)?  What is different about their habitats?</vt:lpstr>
      <vt:lpstr>Do all of these animals live in the same habitat? </vt:lpstr>
      <vt:lpstr>Some animals can live in a variety of habitats as long as the habitat provides their food, water &amp; shelter. </vt:lpstr>
      <vt:lpstr>What types of animals could we find in our outdoor classroom? What type of habitat do they need? </vt:lpstr>
      <vt:lpstr>What types of animals could we find in our outdoor classroom? What type of habitat do they need?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Waltz</dc:creator>
  <cp:lastModifiedBy>Madeline Shrode</cp:lastModifiedBy>
  <cp:revision>108</cp:revision>
  <dcterms:created xsi:type="dcterms:W3CDTF">2018-06-22T20:13:25Z</dcterms:created>
  <dcterms:modified xsi:type="dcterms:W3CDTF">2025-08-25T03:10:51Z</dcterms:modified>
</cp:coreProperties>
</file>