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6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7047D-DE77-49B2-BDE3-4C787F6DE4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117687"/>
          </a:xfrm>
        </p:spPr>
        <p:txBody>
          <a:bodyPr/>
          <a:lstStyle/>
          <a:p>
            <a:pPr algn="ctr"/>
            <a:r>
              <a:rPr lang="en-US" sz="6000" dirty="0">
                <a:latin typeface="Comic Sans MS" panose="030F0702030302020204" pitchFamily="66" charset="0"/>
              </a:rPr>
              <a:t>Living or Nonliving?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E7A6B8-C139-4184-BC61-DB0473EEBA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1658" y="4394039"/>
            <a:ext cx="8522798" cy="479619"/>
          </a:xfrm>
        </p:spPr>
        <p:txBody>
          <a:bodyPr>
            <a:normAutofit/>
          </a:bodyPr>
          <a:lstStyle/>
          <a:p>
            <a:r>
              <a:rPr lang="en-US" dirty="0"/>
              <a:t>An Alabama Wildlife Federation Habitat Lab Field Journal Activity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4BE30D6-CFAF-4B38-94BA-7CB344AE0460}"/>
              </a:ext>
            </a:extLst>
          </p:cNvPr>
          <p:cNvSpPr txBox="1">
            <a:spLocks/>
          </p:cNvSpPr>
          <p:nvPr/>
        </p:nvSpPr>
        <p:spPr>
          <a:xfrm>
            <a:off x="81215" y="6415515"/>
            <a:ext cx="12110785" cy="30522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Be sure to click the “Slide Show” tab at the top of the screen &amp; then “From Beginning” to use the interactive features.</a:t>
            </a:r>
          </a:p>
        </p:txBody>
      </p:sp>
    </p:spTree>
    <p:extLst>
      <p:ext uri="{BB962C8B-B14F-4D97-AF65-F5344CB8AC3E}">
        <p14:creationId xmlns:p14="http://schemas.microsoft.com/office/powerpoint/2010/main" val="2104137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B79EE-F2C2-4750-AEE4-C0396D129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Are you alive?  Are you living or nonliving?</a:t>
            </a:r>
          </a:p>
        </p:txBody>
      </p:sp>
      <p:pic>
        <p:nvPicPr>
          <p:cNvPr id="1026" name="Picture 2" descr="Image result for photo of black young girl">
            <a:extLst>
              <a:ext uri="{FF2B5EF4-FFF2-40B4-BE49-F238E27FC236}">
                <a16:creationId xmlns:a16="http://schemas.microsoft.com/office/drawing/2014/main" id="{81C4D68A-5382-4B37-AB03-D99D1A36CCF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98"/>
          <a:stretch/>
        </p:blipFill>
        <p:spPr bwMode="auto">
          <a:xfrm>
            <a:off x="3985725" y="2194745"/>
            <a:ext cx="356696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5E6FAF9-17DE-4B14-9625-6495C61168F2}"/>
              </a:ext>
            </a:extLst>
          </p:cNvPr>
          <p:cNvSpPr txBox="1"/>
          <p:nvPr/>
        </p:nvSpPr>
        <p:spPr>
          <a:xfrm>
            <a:off x="1822273" y="5571242"/>
            <a:ext cx="7893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Comic Sans MS" panose="030F0702030302020204" pitchFamily="66" charset="0"/>
              </a:rPr>
              <a:t>Yes, I am alive.  I am a living thing.</a:t>
            </a:r>
          </a:p>
        </p:txBody>
      </p:sp>
    </p:spTree>
    <p:extLst>
      <p:ext uri="{BB962C8B-B14F-4D97-AF65-F5344CB8AC3E}">
        <p14:creationId xmlns:p14="http://schemas.microsoft.com/office/powerpoint/2010/main" val="3196174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B79EE-F2C2-4750-AEE4-C0396D129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Is a doll alive?  Is it living or nonliving?</a:t>
            </a:r>
          </a:p>
        </p:txBody>
      </p:sp>
      <p:pic>
        <p:nvPicPr>
          <p:cNvPr id="1028" name="Picture 4" descr="Image result for photo of black girl doll">
            <a:extLst>
              <a:ext uri="{FF2B5EF4-FFF2-40B4-BE49-F238E27FC236}">
                <a16:creationId xmlns:a16="http://schemas.microsoft.com/office/drawing/2014/main" id="{07B5A8D4-B4EC-406D-8159-4FACCD415B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0665" y="2223024"/>
            <a:ext cx="2390669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5E6FAF9-17DE-4B14-9625-6495C61168F2}"/>
              </a:ext>
            </a:extLst>
          </p:cNvPr>
          <p:cNvSpPr txBox="1"/>
          <p:nvPr/>
        </p:nvSpPr>
        <p:spPr>
          <a:xfrm>
            <a:off x="1622980" y="5665510"/>
            <a:ext cx="8946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Comic Sans MS" panose="030F0702030302020204" pitchFamily="66" charset="0"/>
              </a:rPr>
              <a:t>No, it is not alive.  It is a nonliving thing.</a:t>
            </a:r>
          </a:p>
        </p:txBody>
      </p:sp>
    </p:spTree>
    <p:extLst>
      <p:ext uri="{BB962C8B-B14F-4D97-AF65-F5344CB8AC3E}">
        <p14:creationId xmlns:p14="http://schemas.microsoft.com/office/powerpoint/2010/main" val="91406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B79EE-F2C2-4750-AEE4-C0396D129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95" y="527901"/>
            <a:ext cx="10370757" cy="1508289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</a:pPr>
            <a:r>
              <a:rPr lang="en-US" dirty="0">
                <a:latin typeface="Comic Sans MS" panose="030F0702030302020204" pitchFamily="66" charset="0"/>
              </a:rPr>
              <a:t>How do you know? </a:t>
            </a:r>
            <a:br>
              <a:rPr lang="en-US" dirty="0">
                <a:latin typeface="Comic Sans MS" panose="030F0702030302020204" pitchFamily="66" charset="0"/>
              </a:rPr>
            </a:br>
            <a:r>
              <a:rPr lang="en-US" dirty="0">
                <a:latin typeface="Comic Sans MS" panose="030F0702030302020204" pitchFamily="66" charset="0"/>
              </a:rPr>
              <a:t>What is the difference between you and a doll?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E6FAF9-17DE-4B14-9625-6495C61168F2}"/>
              </a:ext>
            </a:extLst>
          </p:cNvPr>
          <p:cNvSpPr txBox="1"/>
          <p:nvPr/>
        </p:nvSpPr>
        <p:spPr>
          <a:xfrm>
            <a:off x="3940402" y="2492138"/>
            <a:ext cx="52884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Comic Sans MS" panose="030F0702030302020204" pitchFamily="66" charset="0"/>
              </a:rPr>
              <a:t>We know we are alive because we eat, breathe, and grow.    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Comic Sans MS" panose="030F0702030302020204" pitchFamily="66" charset="0"/>
              </a:rPr>
              <a:t>A doll does not eat, breathe, or grow.  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Comic Sans MS" panose="030F0702030302020204" pitchFamily="66" charset="0"/>
              </a:rPr>
              <a:t>It is not alive.</a:t>
            </a:r>
          </a:p>
        </p:txBody>
      </p:sp>
      <p:pic>
        <p:nvPicPr>
          <p:cNvPr id="11" name="Picture 2" descr="Image result for photo of black young girl">
            <a:extLst>
              <a:ext uri="{FF2B5EF4-FFF2-40B4-BE49-F238E27FC236}">
                <a16:creationId xmlns:a16="http://schemas.microsoft.com/office/drawing/2014/main" id="{13A1D83C-7C8E-4E01-9DCC-25CFB23B88B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98"/>
          <a:stretch/>
        </p:blipFill>
        <p:spPr bwMode="auto">
          <a:xfrm>
            <a:off x="194970" y="2600098"/>
            <a:ext cx="356696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Image result for photo of black girl doll">
            <a:extLst>
              <a:ext uri="{FF2B5EF4-FFF2-40B4-BE49-F238E27FC236}">
                <a16:creationId xmlns:a16="http://schemas.microsoft.com/office/drawing/2014/main" id="{52F0B35A-AF54-4A4A-8C7C-4A38CBF486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6361" y="2596041"/>
            <a:ext cx="2390669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815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B79EE-F2C2-4750-AEE4-C0396D129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278" y="527901"/>
            <a:ext cx="9785023" cy="1508289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Is a pencil alive?  What is the difference between you and your pencil?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E6FAF9-17DE-4B14-9625-6495C61168F2}"/>
              </a:ext>
            </a:extLst>
          </p:cNvPr>
          <p:cNvSpPr txBox="1"/>
          <p:nvPr/>
        </p:nvSpPr>
        <p:spPr>
          <a:xfrm>
            <a:off x="4411739" y="2415093"/>
            <a:ext cx="670245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Comic Sans MS" panose="030F0702030302020204" pitchFamily="66" charset="0"/>
              </a:rPr>
              <a:t>No, a pencil is not alive. </a:t>
            </a:r>
          </a:p>
          <a:p>
            <a:r>
              <a:rPr lang="en-US" sz="3600" dirty="0">
                <a:solidFill>
                  <a:schemeClr val="bg1"/>
                </a:solidFill>
                <a:latin typeface="Comic Sans MS" panose="030F0702030302020204" pitchFamily="66" charset="0"/>
              </a:rPr>
              <a:t>We know we are alive because we move, grow, and change.   </a:t>
            </a:r>
          </a:p>
          <a:p>
            <a:r>
              <a:rPr lang="en-US" sz="3600" dirty="0">
                <a:solidFill>
                  <a:schemeClr val="bg1"/>
                </a:solidFill>
                <a:latin typeface="Comic Sans MS" panose="030F0702030302020204" pitchFamily="66" charset="0"/>
              </a:rPr>
              <a:t>A pencil does not move, grow or change unless we move it or change it (for example: by sharpening the pencil).  </a:t>
            </a:r>
          </a:p>
        </p:txBody>
      </p:sp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FF7856F4-573A-4D4E-8CE4-D56C85745E0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546" y="2415093"/>
            <a:ext cx="2950610" cy="3835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18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B79EE-F2C2-4750-AEE4-C0396D129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278" y="527901"/>
            <a:ext cx="9785023" cy="1508289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What do you need to survive ?                  What does your pencil need to survive?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E6FAF9-17DE-4B14-9625-6495C61168F2}"/>
              </a:ext>
            </a:extLst>
          </p:cNvPr>
          <p:cNvSpPr txBox="1"/>
          <p:nvPr/>
        </p:nvSpPr>
        <p:spPr>
          <a:xfrm>
            <a:off x="1019666" y="4821811"/>
            <a:ext cx="101526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Comic Sans MS" panose="030F0702030302020204" pitchFamily="66" charset="0"/>
              </a:rPr>
              <a:t>We need water to drink, food to eat, air to breath, but a pencil doesn’t need any of those things because it is not alive.  It cannot die.  </a:t>
            </a:r>
          </a:p>
        </p:txBody>
      </p:sp>
      <p:pic>
        <p:nvPicPr>
          <p:cNvPr id="1028" name="Picture 4" descr="Image result for free pic of child drinking glass of water">
            <a:extLst>
              <a:ext uri="{FF2B5EF4-FFF2-40B4-BE49-F238E27FC236}">
                <a16:creationId xmlns:a16="http://schemas.microsoft.com/office/drawing/2014/main" id="{B074BEFD-20DA-4A4C-B58E-D6700F2534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46"/>
          <a:stretch/>
        </p:blipFill>
        <p:spPr bwMode="auto">
          <a:xfrm>
            <a:off x="1814009" y="2240280"/>
            <a:ext cx="3670821" cy="2377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free pic of pencil on a table">
            <a:extLst>
              <a:ext uri="{FF2B5EF4-FFF2-40B4-BE49-F238E27FC236}">
                <a16:creationId xmlns:a16="http://schemas.microsoft.com/office/drawing/2014/main" id="{8EF99806-0F44-4DAA-AB93-3E44EFE170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83"/>
          <a:stretch/>
        </p:blipFill>
        <p:spPr bwMode="auto">
          <a:xfrm>
            <a:off x="6707171" y="2240280"/>
            <a:ext cx="3287118" cy="2377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8975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B79EE-F2C2-4750-AEE4-C0396D129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278" y="527901"/>
            <a:ext cx="9785023" cy="1508289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How does a plant get the food, water and air that it needs to survive?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E6FAF9-17DE-4B14-9625-6495C61168F2}"/>
              </a:ext>
            </a:extLst>
          </p:cNvPr>
          <p:cNvSpPr txBox="1"/>
          <p:nvPr/>
        </p:nvSpPr>
        <p:spPr>
          <a:xfrm>
            <a:off x="303229" y="2446256"/>
            <a:ext cx="74173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Comic Sans MS" panose="030F0702030302020204" pitchFamily="66" charset="0"/>
              </a:rPr>
              <a:t>Plants “drink” water and food through their roots, and they breathe through tiny holes on  the underside of their leaves.  </a:t>
            </a:r>
          </a:p>
          <a:p>
            <a:endParaRPr lang="en-US" sz="36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Comic Sans MS" panose="030F0702030302020204" pitchFamily="66" charset="0"/>
              </a:rPr>
              <a:t>They also make food in their leaves using energy from the sun.  </a:t>
            </a:r>
          </a:p>
        </p:txBody>
      </p:sp>
      <p:pic>
        <p:nvPicPr>
          <p:cNvPr id="1026" name="Picture 2" descr="Image result for parts of a plant for kindergarten students">
            <a:extLst>
              <a:ext uri="{FF2B5EF4-FFF2-40B4-BE49-F238E27FC236}">
                <a16:creationId xmlns:a16="http://schemas.microsoft.com/office/drawing/2014/main" id="{D5A8E28E-27F5-482F-8560-3212ED18F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020" y="2259340"/>
            <a:ext cx="3379706" cy="4491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9173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B79EE-F2C2-4750-AEE4-C0396D129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7901"/>
            <a:ext cx="10586301" cy="1508289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Can we find any living things in our </a:t>
            </a:r>
            <a:r>
              <a:rPr lang="en-US">
                <a:latin typeface="Comic Sans MS" panose="030F0702030302020204" pitchFamily="66" charset="0"/>
              </a:rPr>
              <a:t>habitat lab? </a:t>
            </a:r>
            <a:r>
              <a:rPr lang="en-US" dirty="0">
                <a:latin typeface="Comic Sans MS" panose="030F0702030302020204" pitchFamily="66" charset="0"/>
              </a:rPr>
              <a:t>Can we find any nonliving things?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E6FAF9-17DE-4B14-9625-6495C61168F2}"/>
              </a:ext>
            </a:extLst>
          </p:cNvPr>
          <p:cNvSpPr txBox="1"/>
          <p:nvPr/>
        </p:nvSpPr>
        <p:spPr>
          <a:xfrm>
            <a:off x="92697" y="3062393"/>
            <a:ext cx="59200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Comic Sans MS" panose="030F0702030302020204" pitchFamily="66" charset="0"/>
              </a:rPr>
              <a:t>We may find living things such as plants and animals, or non-living things such as benches or rocks.  </a:t>
            </a:r>
          </a:p>
        </p:txBody>
      </p:sp>
      <p:pic>
        <p:nvPicPr>
          <p:cNvPr id="2050" name="Picture 2" descr="Image result for schoolyard wildlife habitat photo">
            <a:extLst>
              <a:ext uri="{FF2B5EF4-FFF2-40B4-BE49-F238E27FC236}">
                <a16:creationId xmlns:a16="http://schemas.microsoft.com/office/drawing/2014/main" id="{398A3CBC-AE19-4A23-8513-3C3485A763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85"/>
          <a:stretch/>
        </p:blipFill>
        <p:spPr bwMode="auto">
          <a:xfrm>
            <a:off x="6254684" y="2454849"/>
            <a:ext cx="5608949" cy="387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6561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189</TotalTime>
  <Words>336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Comic Sans MS</vt:lpstr>
      <vt:lpstr>Trebuchet MS</vt:lpstr>
      <vt:lpstr>Berlin</vt:lpstr>
      <vt:lpstr>Living or Nonliving?</vt:lpstr>
      <vt:lpstr>Are you alive?  Are you living or nonliving?</vt:lpstr>
      <vt:lpstr>Is a doll alive?  Is it living or nonliving?</vt:lpstr>
      <vt:lpstr>How do you know?  What is the difference between you and a doll? </vt:lpstr>
      <vt:lpstr>Is a pencil alive?  What is the difference between you and your pencil? </vt:lpstr>
      <vt:lpstr>What do you need to survive ?                  What does your pencil need to survive? </vt:lpstr>
      <vt:lpstr>How does a plant get the food, water and air that it needs to survive?</vt:lpstr>
      <vt:lpstr>Can we find any living things in our habitat lab? Can we find any nonliving things?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April Waltz</dc:creator>
  <cp:lastModifiedBy>Tyler Burgener</cp:lastModifiedBy>
  <cp:revision>15</cp:revision>
  <dcterms:created xsi:type="dcterms:W3CDTF">2018-06-22T20:13:25Z</dcterms:created>
  <dcterms:modified xsi:type="dcterms:W3CDTF">2026-01-13T17:50:51Z</dcterms:modified>
</cp:coreProperties>
</file>