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1"/>
  </p:notesMasterIdLst>
  <p:handoutMasterIdLst>
    <p:handoutMasterId r:id="rId72"/>
  </p:handoutMasterIdLst>
  <p:sldIdLst>
    <p:sldId id="376" r:id="rId2"/>
    <p:sldId id="303" r:id="rId3"/>
    <p:sldId id="279" r:id="rId4"/>
    <p:sldId id="273" r:id="rId5"/>
    <p:sldId id="302" r:id="rId6"/>
    <p:sldId id="378" r:id="rId7"/>
    <p:sldId id="379" r:id="rId8"/>
    <p:sldId id="380" r:id="rId9"/>
    <p:sldId id="381" r:id="rId10"/>
    <p:sldId id="377" r:id="rId11"/>
    <p:sldId id="285" r:id="rId12"/>
    <p:sldId id="286" r:id="rId13"/>
    <p:sldId id="287" r:id="rId14"/>
    <p:sldId id="282" r:id="rId15"/>
    <p:sldId id="391" r:id="rId16"/>
    <p:sldId id="392" r:id="rId17"/>
    <p:sldId id="393" r:id="rId18"/>
    <p:sldId id="394" r:id="rId19"/>
    <p:sldId id="390" r:id="rId20"/>
    <p:sldId id="305" r:id="rId21"/>
    <p:sldId id="289" r:id="rId22"/>
    <p:sldId id="304" r:id="rId23"/>
    <p:sldId id="306" r:id="rId24"/>
    <p:sldId id="309" r:id="rId25"/>
    <p:sldId id="312" r:id="rId26"/>
    <p:sldId id="313" r:id="rId27"/>
    <p:sldId id="314" r:id="rId28"/>
    <p:sldId id="296" r:id="rId29"/>
    <p:sldId id="307" r:id="rId30"/>
    <p:sldId id="300" r:id="rId31"/>
    <p:sldId id="317" r:id="rId32"/>
    <p:sldId id="318" r:id="rId33"/>
    <p:sldId id="321" r:id="rId34"/>
    <p:sldId id="293" r:id="rId35"/>
    <p:sldId id="322" r:id="rId36"/>
    <p:sldId id="291" r:id="rId37"/>
    <p:sldId id="292" r:id="rId38"/>
    <p:sldId id="325" r:id="rId39"/>
    <p:sldId id="354" r:id="rId40"/>
    <p:sldId id="355" r:id="rId41"/>
    <p:sldId id="356" r:id="rId42"/>
    <p:sldId id="332" r:id="rId43"/>
    <p:sldId id="328" r:id="rId44"/>
    <p:sldId id="345" r:id="rId45"/>
    <p:sldId id="331" r:id="rId46"/>
    <p:sldId id="342" r:id="rId47"/>
    <p:sldId id="344" r:id="rId48"/>
    <p:sldId id="343" r:id="rId49"/>
    <p:sldId id="341" r:id="rId50"/>
    <p:sldId id="329" r:id="rId51"/>
    <p:sldId id="346" r:id="rId52"/>
    <p:sldId id="347" r:id="rId53"/>
    <p:sldId id="348" r:id="rId54"/>
    <p:sldId id="368" r:id="rId55"/>
    <p:sldId id="349" r:id="rId56"/>
    <p:sldId id="350" r:id="rId57"/>
    <p:sldId id="351" r:id="rId58"/>
    <p:sldId id="352" r:id="rId59"/>
    <p:sldId id="353" r:id="rId60"/>
    <p:sldId id="362" r:id="rId61"/>
    <p:sldId id="363" r:id="rId62"/>
    <p:sldId id="364" r:id="rId63"/>
    <p:sldId id="365" r:id="rId64"/>
    <p:sldId id="366" r:id="rId65"/>
    <p:sldId id="369" r:id="rId66"/>
    <p:sldId id="373" r:id="rId67"/>
    <p:sldId id="396" r:id="rId68"/>
    <p:sldId id="395" r:id="rId69"/>
    <p:sldId id="397" r:id="rId7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2" autoAdjust="0"/>
    <p:restoredTop sz="95000" autoAdjust="0"/>
  </p:normalViewPr>
  <p:slideViewPr>
    <p:cSldViewPr>
      <p:cViewPr varScale="1">
        <p:scale>
          <a:sx n="45" d="100"/>
          <a:sy n="45" d="100"/>
        </p:scale>
        <p:origin x="56" y="520"/>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11/5/2020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11/5/2020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11/5/2020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11/5/2020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11/5/2020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11/5/2020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11/5/2020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11/5/2020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11/5/2020</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11/5/2020</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11/5/2020</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11/5/2020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11/5/2020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11/5/2020</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labamawildlife.org/learn-about-weather/"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labamawildlife.org/uploadedFiles/File/AWF_OC_Field_Investigation-Seasonal_Weather_Observations_Worksheet_1st.pdf" TargetMode="External"/><Relationship Id="rId2" Type="http://schemas.openxmlformats.org/officeDocument/2006/relationships/hyperlink" Target="https://www.alabamawildlife.org/uploadedFiles/File/AWF_OC_Field_Investigation-Seasonal_Weather_Observations_Worksheet_K.pdf"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alabamawildlife.org/uploadedFiles/File/AWF_OC_Field_Investigation-Weather_Data_Log_Worksheet_4th.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9462-FB56-4FB8-A973-1239AD1FCECB}"/>
              </a:ext>
            </a:extLst>
          </p:cNvPr>
          <p:cNvSpPr>
            <a:spLocks noGrp="1"/>
          </p:cNvSpPr>
          <p:nvPr>
            <p:ph type="ctrTitle"/>
          </p:nvPr>
        </p:nvSpPr>
        <p:spPr>
          <a:xfrm>
            <a:off x="684212" y="600074"/>
            <a:ext cx="10667999" cy="3514725"/>
          </a:xfrm>
        </p:spPr>
        <p:txBody>
          <a:bodyPr/>
          <a:lstStyle/>
          <a:p>
            <a:pPr marL="0" marR="0" algn="ctr">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Project Learning Tree &amp; Outdoor Classroom Webinar:</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Fun STEAM Activities using Leaves to Study Fall’s Seasonal Changes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68721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30F98-1290-4BA5-BDFE-02708228A649}"/>
              </a:ext>
            </a:extLst>
          </p:cNvPr>
          <p:cNvSpPr>
            <a:spLocks noGrp="1"/>
          </p:cNvSpPr>
          <p:nvPr>
            <p:ph idx="1"/>
          </p:nvPr>
        </p:nvSpPr>
        <p:spPr>
          <a:xfrm>
            <a:off x="1065212" y="1905000"/>
            <a:ext cx="8458199" cy="685800"/>
          </a:xfrm>
        </p:spPr>
        <p:txBody>
          <a:bodyPr>
            <a:normAutofit/>
          </a:bodyPr>
          <a:lstStyle/>
          <a:p>
            <a:pPr marL="457200" indent="-457200">
              <a:buFont typeface="+mj-lt"/>
              <a:buAutoNum type="arabicPeriod"/>
            </a:pPr>
            <a:r>
              <a:rPr lang="en-US" sz="3600" dirty="0"/>
              <a:t>Cooler weather</a:t>
            </a:r>
          </a:p>
        </p:txBody>
      </p:sp>
      <p:sp>
        <p:nvSpPr>
          <p:cNvPr id="4" name="Title 12">
            <a:extLst>
              <a:ext uri="{FF2B5EF4-FFF2-40B4-BE49-F238E27FC236}">
                <a16:creationId xmlns:a16="http://schemas.microsoft.com/office/drawing/2014/main" id="{D7E1412F-DB0F-4602-A093-B8248EDB9530}"/>
              </a:ext>
            </a:extLst>
          </p:cNvPr>
          <p:cNvSpPr>
            <a:spLocks noGrp="1"/>
          </p:cNvSpPr>
          <p:nvPr>
            <p:ph type="title"/>
          </p:nvPr>
        </p:nvSpPr>
        <p:spPr>
          <a:xfrm>
            <a:off x="1522413" y="190500"/>
            <a:ext cx="9144000" cy="1143000"/>
          </a:xfrm>
        </p:spPr>
        <p:txBody>
          <a:bodyPr>
            <a:normAutofit/>
          </a:bodyPr>
          <a:lstStyle/>
          <a:p>
            <a:pPr algn="ctr"/>
            <a:r>
              <a:rPr lang="en-US" sz="4000" b="1" dirty="0"/>
              <a:t>What changes does fall bring?</a:t>
            </a:r>
          </a:p>
        </p:txBody>
      </p:sp>
      <p:sp>
        <p:nvSpPr>
          <p:cNvPr id="7" name="TextBox 6">
            <a:extLst>
              <a:ext uri="{FF2B5EF4-FFF2-40B4-BE49-F238E27FC236}">
                <a16:creationId xmlns:a16="http://schemas.microsoft.com/office/drawing/2014/main" id="{7F59530A-8638-4F89-945C-B00847C0F814}"/>
              </a:ext>
            </a:extLst>
          </p:cNvPr>
          <p:cNvSpPr txBox="1"/>
          <p:nvPr/>
        </p:nvSpPr>
        <p:spPr>
          <a:xfrm>
            <a:off x="599547" y="4190999"/>
            <a:ext cx="3970865" cy="2308324"/>
          </a:xfrm>
          <a:prstGeom prst="rect">
            <a:avLst/>
          </a:prstGeom>
          <a:noFill/>
        </p:spPr>
        <p:txBody>
          <a:bodyPr wrap="square" rtlCol="0">
            <a:spAutoFit/>
          </a:bodyPr>
          <a:lstStyle/>
          <a:p>
            <a:r>
              <a:rPr lang="en-US" sz="2400" dirty="0">
                <a:solidFill>
                  <a:schemeClr val="accent4">
                    <a:lumMod val="75000"/>
                  </a:schemeClr>
                </a:solidFill>
                <a:hlinkClick r:id="rId2">
                  <a:extLst>
                    <a:ext uri="{A12FA001-AC4F-418D-AE19-62706E023703}">
                      <ahyp:hlinkClr xmlns:ahyp="http://schemas.microsoft.com/office/drawing/2018/hyperlinkcolor" val="tx"/>
                    </a:ext>
                  </a:extLst>
                </a:hlinkClick>
              </a:rPr>
              <a:t>Student Exploration Link for Weather </a:t>
            </a:r>
            <a:r>
              <a:rPr lang="en-US" sz="2400" dirty="0"/>
              <a:t>– a great resource where your students can learn about Alabama’s weather and climate, weather instruments, and clouds!</a:t>
            </a:r>
          </a:p>
        </p:txBody>
      </p:sp>
      <p:pic>
        <p:nvPicPr>
          <p:cNvPr id="9" name="Picture 8">
            <a:extLst>
              <a:ext uri="{FF2B5EF4-FFF2-40B4-BE49-F238E27FC236}">
                <a16:creationId xmlns:a16="http://schemas.microsoft.com/office/drawing/2014/main" id="{EC945982-A902-4926-8FA1-21E14EC3824F}"/>
              </a:ext>
            </a:extLst>
          </p:cNvPr>
          <p:cNvPicPr>
            <a:picLocks noChangeAspect="1"/>
          </p:cNvPicPr>
          <p:nvPr/>
        </p:nvPicPr>
        <p:blipFill>
          <a:blip r:embed="rId3"/>
          <a:stretch>
            <a:fillRect/>
          </a:stretch>
        </p:blipFill>
        <p:spPr>
          <a:xfrm rot="1515710">
            <a:off x="163086" y="2644579"/>
            <a:ext cx="1602932" cy="1264873"/>
          </a:xfrm>
          <a:prstGeom prst="rect">
            <a:avLst/>
          </a:prstGeom>
        </p:spPr>
      </p:pic>
      <p:pic>
        <p:nvPicPr>
          <p:cNvPr id="2" name="Picture 1">
            <a:extLst>
              <a:ext uri="{FF2B5EF4-FFF2-40B4-BE49-F238E27FC236}">
                <a16:creationId xmlns:a16="http://schemas.microsoft.com/office/drawing/2014/main" id="{316E67CF-27E5-4CC7-AA28-6BE04B405D39}"/>
              </a:ext>
            </a:extLst>
          </p:cNvPr>
          <p:cNvPicPr>
            <a:picLocks noChangeAspect="1"/>
          </p:cNvPicPr>
          <p:nvPr/>
        </p:nvPicPr>
        <p:blipFill>
          <a:blip r:embed="rId4"/>
          <a:stretch>
            <a:fillRect/>
          </a:stretch>
        </p:blipFill>
        <p:spPr>
          <a:xfrm>
            <a:off x="6475412" y="2400301"/>
            <a:ext cx="5342466" cy="3733800"/>
          </a:xfrm>
          <a:prstGeom prst="rect">
            <a:avLst/>
          </a:prstGeom>
        </p:spPr>
      </p:pic>
    </p:spTree>
    <p:extLst>
      <p:ext uri="{BB962C8B-B14F-4D97-AF65-F5344CB8AC3E}">
        <p14:creationId xmlns:p14="http://schemas.microsoft.com/office/powerpoint/2010/main" val="102681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63D4-0CB2-4377-8488-12E7B0FF8080}"/>
              </a:ext>
            </a:extLst>
          </p:cNvPr>
          <p:cNvSpPr>
            <a:spLocks noGrp="1"/>
          </p:cNvSpPr>
          <p:nvPr>
            <p:ph type="title"/>
          </p:nvPr>
        </p:nvSpPr>
        <p:spPr/>
        <p:txBody>
          <a:bodyPr/>
          <a:lstStyle/>
          <a:p>
            <a:pPr algn="ctr"/>
            <a:r>
              <a:rPr lang="en-US" sz="3600" b="1" dirty="0"/>
              <a:t>Cooler Weather</a:t>
            </a:r>
            <a:endParaRPr lang="en-US" dirty="0"/>
          </a:p>
        </p:txBody>
      </p:sp>
      <p:sp>
        <p:nvSpPr>
          <p:cNvPr id="3" name="Content Placeholder 2">
            <a:extLst>
              <a:ext uri="{FF2B5EF4-FFF2-40B4-BE49-F238E27FC236}">
                <a16:creationId xmlns:a16="http://schemas.microsoft.com/office/drawing/2014/main" id="{64ADD432-7029-49DB-9F87-2E5A6617EA3C}"/>
              </a:ext>
            </a:extLst>
          </p:cNvPr>
          <p:cNvSpPr>
            <a:spLocks noGrp="1"/>
          </p:cNvSpPr>
          <p:nvPr>
            <p:ph idx="1"/>
          </p:nvPr>
        </p:nvSpPr>
        <p:spPr>
          <a:xfrm>
            <a:off x="588962" y="2133600"/>
            <a:ext cx="11010900" cy="4267200"/>
          </a:xfrm>
        </p:spPr>
        <p:txBody>
          <a:bodyPr>
            <a:normAutofit/>
          </a:bodyPr>
          <a:lstStyle/>
          <a:p>
            <a:pPr marL="0" indent="0" algn="ctr">
              <a:buNone/>
            </a:pPr>
            <a:r>
              <a:rPr lang="en-US" sz="2800" b="1" dirty="0"/>
              <a:t>Your students can keep track of the changes in the weather in your OC</a:t>
            </a:r>
          </a:p>
        </p:txBody>
      </p:sp>
    </p:spTree>
    <p:extLst>
      <p:ext uri="{BB962C8B-B14F-4D97-AF65-F5344CB8AC3E}">
        <p14:creationId xmlns:p14="http://schemas.microsoft.com/office/powerpoint/2010/main" val="62100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63D4-0CB2-4377-8488-12E7B0FF8080}"/>
              </a:ext>
            </a:extLst>
          </p:cNvPr>
          <p:cNvSpPr>
            <a:spLocks noGrp="1"/>
          </p:cNvSpPr>
          <p:nvPr>
            <p:ph type="title"/>
          </p:nvPr>
        </p:nvSpPr>
        <p:spPr/>
        <p:txBody>
          <a:bodyPr/>
          <a:lstStyle/>
          <a:p>
            <a:pPr algn="ctr"/>
            <a:r>
              <a:rPr lang="en-US" sz="3600" b="1" dirty="0"/>
              <a:t>Cooler Weather</a:t>
            </a:r>
            <a:endParaRPr lang="en-US" dirty="0"/>
          </a:p>
        </p:txBody>
      </p:sp>
      <p:sp>
        <p:nvSpPr>
          <p:cNvPr id="3" name="Content Placeholder 2">
            <a:extLst>
              <a:ext uri="{FF2B5EF4-FFF2-40B4-BE49-F238E27FC236}">
                <a16:creationId xmlns:a16="http://schemas.microsoft.com/office/drawing/2014/main" id="{64ADD432-7029-49DB-9F87-2E5A6617EA3C}"/>
              </a:ext>
            </a:extLst>
          </p:cNvPr>
          <p:cNvSpPr>
            <a:spLocks noGrp="1"/>
          </p:cNvSpPr>
          <p:nvPr>
            <p:ph idx="1"/>
          </p:nvPr>
        </p:nvSpPr>
        <p:spPr>
          <a:xfrm>
            <a:off x="531812" y="2133600"/>
            <a:ext cx="11125200" cy="4267200"/>
          </a:xfrm>
        </p:spPr>
        <p:txBody>
          <a:bodyPr/>
          <a:lstStyle/>
          <a:p>
            <a:pPr marL="0" indent="0" algn="ctr">
              <a:buNone/>
            </a:pPr>
            <a:r>
              <a:rPr lang="en-US" sz="2800" b="1" dirty="0"/>
              <a:t>Your students can keep track of the changes in the weather in your OC</a:t>
            </a:r>
            <a:br>
              <a:rPr lang="en-US" sz="2800" b="1" dirty="0"/>
            </a:br>
            <a:endParaRPr lang="en-US" sz="2800" b="1" dirty="0"/>
          </a:p>
          <a:p>
            <a:pPr lvl="1" algn="ctr"/>
            <a:r>
              <a:rPr lang="en-US" sz="2400" dirty="0"/>
              <a:t>Use the weather instruments in your Weather Station and/or</a:t>
            </a:r>
          </a:p>
          <a:p>
            <a:pPr lvl="1" algn="ctr"/>
            <a:r>
              <a:rPr lang="en-US" sz="2400" dirty="0"/>
              <a:t>Online resources like weather.com</a:t>
            </a:r>
          </a:p>
          <a:p>
            <a:pPr lvl="1" algn="ctr"/>
            <a:endParaRPr lang="en-US" sz="2400" dirty="0"/>
          </a:p>
        </p:txBody>
      </p:sp>
    </p:spTree>
    <p:extLst>
      <p:ext uri="{BB962C8B-B14F-4D97-AF65-F5344CB8AC3E}">
        <p14:creationId xmlns:p14="http://schemas.microsoft.com/office/powerpoint/2010/main" val="143746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63D4-0CB2-4377-8488-12E7B0FF8080}"/>
              </a:ext>
            </a:extLst>
          </p:cNvPr>
          <p:cNvSpPr>
            <a:spLocks noGrp="1"/>
          </p:cNvSpPr>
          <p:nvPr>
            <p:ph type="title"/>
          </p:nvPr>
        </p:nvSpPr>
        <p:spPr/>
        <p:txBody>
          <a:bodyPr/>
          <a:lstStyle/>
          <a:p>
            <a:pPr algn="ctr"/>
            <a:r>
              <a:rPr lang="en-US" sz="3600" b="1" dirty="0"/>
              <a:t>Cooler Weather</a:t>
            </a:r>
            <a:endParaRPr lang="en-US" dirty="0"/>
          </a:p>
        </p:txBody>
      </p:sp>
      <p:sp>
        <p:nvSpPr>
          <p:cNvPr id="3" name="Content Placeholder 2">
            <a:extLst>
              <a:ext uri="{FF2B5EF4-FFF2-40B4-BE49-F238E27FC236}">
                <a16:creationId xmlns:a16="http://schemas.microsoft.com/office/drawing/2014/main" id="{64ADD432-7029-49DB-9F87-2E5A6617EA3C}"/>
              </a:ext>
            </a:extLst>
          </p:cNvPr>
          <p:cNvSpPr>
            <a:spLocks noGrp="1"/>
          </p:cNvSpPr>
          <p:nvPr>
            <p:ph idx="1"/>
          </p:nvPr>
        </p:nvSpPr>
        <p:spPr>
          <a:xfrm>
            <a:off x="531812" y="2133600"/>
            <a:ext cx="11125200" cy="4267200"/>
          </a:xfrm>
        </p:spPr>
        <p:txBody>
          <a:bodyPr/>
          <a:lstStyle/>
          <a:p>
            <a:pPr marL="0" indent="0" algn="ctr">
              <a:buNone/>
            </a:pPr>
            <a:r>
              <a:rPr lang="en-US" sz="2800" b="1" dirty="0"/>
              <a:t>Your students can keep track of the changes in the weather in your OC</a:t>
            </a:r>
            <a:br>
              <a:rPr lang="en-US" sz="2800" b="1" dirty="0"/>
            </a:br>
            <a:endParaRPr lang="en-US" sz="2800" b="1" dirty="0"/>
          </a:p>
          <a:p>
            <a:pPr lvl="1" algn="ctr"/>
            <a:r>
              <a:rPr lang="en-US" sz="2400" dirty="0"/>
              <a:t>Use the weather instruments in your Weather Station and/or</a:t>
            </a:r>
          </a:p>
          <a:p>
            <a:pPr lvl="1" algn="ctr"/>
            <a:r>
              <a:rPr lang="en-US" sz="2400" dirty="0"/>
              <a:t>Online resources like weather.com</a:t>
            </a:r>
          </a:p>
          <a:p>
            <a:pPr lvl="1" algn="ctr"/>
            <a:endParaRPr lang="en-US" sz="2400" dirty="0"/>
          </a:p>
          <a:p>
            <a:pPr marL="408305" lvl="1" indent="0" algn="ctr">
              <a:buNone/>
            </a:pPr>
            <a:r>
              <a:rPr lang="en-US" sz="2400" b="1" dirty="0"/>
              <a:t>Use our Weather Data Log or Seasonal Weather Observations Activity Sheets!</a:t>
            </a:r>
          </a:p>
        </p:txBody>
      </p:sp>
      <p:sp>
        <p:nvSpPr>
          <p:cNvPr id="4" name="TextBox 3">
            <a:extLst>
              <a:ext uri="{FF2B5EF4-FFF2-40B4-BE49-F238E27FC236}">
                <a16:creationId xmlns:a16="http://schemas.microsoft.com/office/drawing/2014/main" id="{C7C52D43-8DD7-45F4-BAFE-658CD2CA8607}"/>
              </a:ext>
            </a:extLst>
          </p:cNvPr>
          <p:cNvSpPr txBox="1"/>
          <p:nvPr/>
        </p:nvSpPr>
        <p:spPr>
          <a:xfrm>
            <a:off x="1865312" y="4800600"/>
            <a:ext cx="8458200" cy="1200329"/>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solidFill>
                  <a:schemeClr val="accent4">
                    <a:lumMod val="75000"/>
                  </a:schemeClr>
                </a:solidFill>
                <a:hlinkClick r:id="rId2">
                  <a:extLst>
                    <a:ext uri="{A12FA001-AC4F-418D-AE19-62706E023703}">
                      <ahyp:hlinkClr xmlns:ahyp="http://schemas.microsoft.com/office/drawing/2018/hyperlinkcolor" val="tx"/>
                    </a:ext>
                  </a:extLst>
                </a:hlinkClick>
              </a:rPr>
              <a:t>Seasonal Weather Observations (K)</a:t>
            </a:r>
            <a:r>
              <a:rPr lang="en-US" sz="2400" dirty="0">
                <a:solidFill>
                  <a:schemeClr val="accent4">
                    <a:lumMod val="75000"/>
                  </a:schemeClr>
                </a:solidFill>
              </a:rPr>
              <a:t> </a:t>
            </a:r>
            <a:r>
              <a:rPr lang="en-US" sz="2400" dirty="0"/>
              <a:t>– draw a picture</a:t>
            </a:r>
          </a:p>
          <a:p>
            <a:pPr marL="342900" indent="-342900" algn="ctr">
              <a:buFont typeface="Arial" panose="020B0604020202020204" pitchFamily="34" charset="0"/>
              <a:buChar char="•"/>
            </a:pPr>
            <a:r>
              <a:rPr lang="en-US" sz="2400" dirty="0">
                <a:solidFill>
                  <a:schemeClr val="accent4">
                    <a:lumMod val="75000"/>
                  </a:schemeClr>
                </a:solidFill>
                <a:hlinkClick r:id="rId3">
                  <a:extLst>
                    <a:ext uri="{A12FA001-AC4F-418D-AE19-62706E023703}">
                      <ahyp:hlinkClr xmlns:ahyp="http://schemas.microsoft.com/office/drawing/2018/hyperlinkcolor" val="tx"/>
                    </a:ext>
                  </a:extLst>
                </a:hlinkClick>
              </a:rPr>
              <a:t>Seasonal Weather Observations (1st) </a:t>
            </a:r>
            <a:r>
              <a:rPr lang="en-US" sz="2400" dirty="0"/>
              <a:t>– make bar graph</a:t>
            </a:r>
          </a:p>
          <a:p>
            <a:pPr marL="342900" indent="-342900" algn="ctr">
              <a:buFont typeface="Arial" panose="020B0604020202020204" pitchFamily="34" charset="0"/>
              <a:buChar char="•"/>
            </a:pPr>
            <a:r>
              <a:rPr lang="en-US" sz="2400" dirty="0">
                <a:solidFill>
                  <a:schemeClr val="accent4">
                    <a:lumMod val="75000"/>
                  </a:schemeClr>
                </a:solidFill>
                <a:hlinkClick r:id="rId4">
                  <a:extLst>
                    <a:ext uri="{A12FA001-AC4F-418D-AE19-62706E023703}">
                      <ahyp:hlinkClr xmlns:ahyp="http://schemas.microsoft.com/office/drawing/2018/hyperlinkcolor" val="tx"/>
                    </a:ext>
                  </a:extLst>
                </a:hlinkClick>
              </a:rPr>
              <a:t>Weather Data Log (4</a:t>
            </a:r>
            <a:r>
              <a:rPr lang="en-US" sz="2400" baseline="30000" dirty="0">
                <a:solidFill>
                  <a:schemeClr val="accent4">
                    <a:lumMod val="75000"/>
                  </a:schemeClr>
                </a:solidFill>
                <a:hlinkClick r:id="rId4">
                  <a:extLst>
                    <a:ext uri="{A12FA001-AC4F-418D-AE19-62706E023703}">
                      <ahyp:hlinkClr xmlns:ahyp="http://schemas.microsoft.com/office/drawing/2018/hyperlinkcolor" val="tx"/>
                    </a:ext>
                  </a:extLst>
                </a:hlinkClick>
              </a:rPr>
              <a:t>th</a:t>
            </a:r>
            <a:r>
              <a:rPr lang="en-US" sz="2400" dirty="0">
                <a:solidFill>
                  <a:schemeClr val="accent4">
                    <a:lumMod val="75000"/>
                  </a:schemeClr>
                </a:solidFill>
                <a:hlinkClick r:id="rId4">
                  <a:extLst>
                    <a:ext uri="{A12FA001-AC4F-418D-AE19-62706E023703}">
                      <ahyp:hlinkClr xmlns:ahyp="http://schemas.microsoft.com/office/drawing/2018/hyperlinkcolor" val="tx"/>
                    </a:ext>
                  </a:extLst>
                </a:hlinkClick>
              </a:rPr>
              <a:t>) </a:t>
            </a:r>
            <a:r>
              <a:rPr lang="en-US" sz="2400" dirty="0"/>
              <a:t>- make data chart and graph</a:t>
            </a:r>
          </a:p>
        </p:txBody>
      </p:sp>
      <p:pic>
        <p:nvPicPr>
          <p:cNvPr id="7" name="Picture 6">
            <a:extLst>
              <a:ext uri="{FF2B5EF4-FFF2-40B4-BE49-F238E27FC236}">
                <a16:creationId xmlns:a16="http://schemas.microsoft.com/office/drawing/2014/main" id="{6A56FE31-2A91-472C-A984-09518CCBA6BD}"/>
              </a:ext>
            </a:extLst>
          </p:cNvPr>
          <p:cNvPicPr>
            <a:picLocks noChangeAspect="1"/>
          </p:cNvPicPr>
          <p:nvPr/>
        </p:nvPicPr>
        <p:blipFill>
          <a:blip r:embed="rId5"/>
          <a:stretch>
            <a:fillRect/>
          </a:stretch>
        </p:blipFill>
        <p:spPr>
          <a:xfrm rot="1259587">
            <a:off x="112095" y="4353814"/>
            <a:ext cx="2172933" cy="1714660"/>
          </a:xfrm>
          <a:prstGeom prst="rect">
            <a:avLst/>
          </a:prstGeom>
        </p:spPr>
      </p:pic>
    </p:spTree>
    <p:extLst>
      <p:ext uri="{BB962C8B-B14F-4D97-AF65-F5344CB8AC3E}">
        <p14:creationId xmlns:p14="http://schemas.microsoft.com/office/powerpoint/2010/main" val="226677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30F98-1290-4BA5-BDFE-02708228A649}"/>
              </a:ext>
            </a:extLst>
          </p:cNvPr>
          <p:cNvSpPr>
            <a:spLocks noGrp="1"/>
          </p:cNvSpPr>
          <p:nvPr>
            <p:ph idx="1"/>
          </p:nvPr>
        </p:nvSpPr>
        <p:spPr>
          <a:xfrm>
            <a:off x="599548" y="1905000"/>
            <a:ext cx="8923864" cy="4495800"/>
          </a:xfrm>
        </p:spPr>
        <p:txBody>
          <a:bodyPr>
            <a:normAutofit/>
          </a:bodyPr>
          <a:lstStyle/>
          <a:p>
            <a:pPr marL="457200" indent="-457200">
              <a:buFont typeface="+mj-lt"/>
              <a:buAutoNum type="arabicPeriod"/>
            </a:pPr>
            <a:r>
              <a:rPr lang="en-US" sz="3600" dirty="0"/>
              <a:t>Cooler weather</a:t>
            </a:r>
          </a:p>
          <a:p>
            <a:pPr marL="457200" indent="-457200">
              <a:buFont typeface="+mj-lt"/>
              <a:buAutoNum type="arabicPeriod"/>
            </a:pPr>
            <a:endParaRPr lang="en-US" sz="3600" dirty="0"/>
          </a:p>
          <a:p>
            <a:pPr marL="457200" indent="-457200">
              <a:buFont typeface="+mj-lt"/>
              <a:buAutoNum type="arabicPeriod"/>
            </a:pPr>
            <a:r>
              <a:rPr lang="en-US" sz="3600" dirty="0"/>
              <a:t>Animal behavior </a:t>
            </a:r>
          </a:p>
        </p:txBody>
      </p:sp>
      <p:sp>
        <p:nvSpPr>
          <p:cNvPr id="4" name="Title 12">
            <a:extLst>
              <a:ext uri="{FF2B5EF4-FFF2-40B4-BE49-F238E27FC236}">
                <a16:creationId xmlns:a16="http://schemas.microsoft.com/office/drawing/2014/main" id="{D7E1412F-DB0F-4602-A093-B8248EDB9530}"/>
              </a:ext>
            </a:extLst>
          </p:cNvPr>
          <p:cNvSpPr>
            <a:spLocks noGrp="1"/>
          </p:cNvSpPr>
          <p:nvPr>
            <p:ph type="title"/>
          </p:nvPr>
        </p:nvSpPr>
        <p:spPr>
          <a:xfrm>
            <a:off x="1522413" y="190500"/>
            <a:ext cx="9144000" cy="1143000"/>
          </a:xfrm>
        </p:spPr>
        <p:txBody>
          <a:bodyPr>
            <a:normAutofit/>
          </a:bodyPr>
          <a:lstStyle/>
          <a:p>
            <a:pPr algn="ctr"/>
            <a:r>
              <a:rPr lang="en-US" sz="4000" b="1" dirty="0"/>
              <a:t>What changes does fall bring?</a:t>
            </a:r>
          </a:p>
        </p:txBody>
      </p:sp>
      <p:pic>
        <p:nvPicPr>
          <p:cNvPr id="1026" name="Picture 2" descr="How do squirrels find their nuts in the winter? — Quartz">
            <a:extLst>
              <a:ext uri="{FF2B5EF4-FFF2-40B4-BE49-F238E27FC236}">
                <a16:creationId xmlns:a16="http://schemas.microsoft.com/office/drawing/2014/main" id="{A348C567-0611-4836-A793-48CFA5831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187" y="2232749"/>
            <a:ext cx="6771602" cy="380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26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30F98-1290-4BA5-BDFE-02708228A649}"/>
              </a:ext>
            </a:extLst>
          </p:cNvPr>
          <p:cNvSpPr>
            <a:spLocks noGrp="1"/>
          </p:cNvSpPr>
          <p:nvPr>
            <p:ph idx="1"/>
          </p:nvPr>
        </p:nvSpPr>
        <p:spPr>
          <a:xfrm>
            <a:off x="599548" y="1905000"/>
            <a:ext cx="8923864" cy="4495800"/>
          </a:xfrm>
        </p:spPr>
        <p:txBody>
          <a:bodyPr>
            <a:normAutofit/>
          </a:bodyPr>
          <a:lstStyle/>
          <a:p>
            <a:pPr marL="0" indent="0">
              <a:buNone/>
            </a:pPr>
            <a:r>
              <a:rPr lang="en-US" sz="3600" dirty="0"/>
              <a:t>2. Animal behavior </a:t>
            </a:r>
          </a:p>
        </p:txBody>
      </p:sp>
      <p:sp>
        <p:nvSpPr>
          <p:cNvPr id="4" name="Title 12">
            <a:extLst>
              <a:ext uri="{FF2B5EF4-FFF2-40B4-BE49-F238E27FC236}">
                <a16:creationId xmlns:a16="http://schemas.microsoft.com/office/drawing/2014/main" id="{D7E1412F-DB0F-4602-A093-B8248EDB9530}"/>
              </a:ext>
            </a:extLst>
          </p:cNvPr>
          <p:cNvSpPr>
            <a:spLocks noGrp="1"/>
          </p:cNvSpPr>
          <p:nvPr>
            <p:ph type="title"/>
          </p:nvPr>
        </p:nvSpPr>
        <p:spPr>
          <a:xfrm>
            <a:off x="1522413" y="190500"/>
            <a:ext cx="9144000" cy="1143000"/>
          </a:xfrm>
        </p:spPr>
        <p:txBody>
          <a:bodyPr>
            <a:normAutofit/>
          </a:bodyPr>
          <a:lstStyle/>
          <a:p>
            <a:pPr algn="ctr"/>
            <a:r>
              <a:rPr lang="en-US" sz="4000" b="1" dirty="0"/>
              <a:t>What changes does fall bring?</a:t>
            </a:r>
          </a:p>
        </p:txBody>
      </p:sp>
      <p:sp>
        <p:nvSpPr>
          <p:cNvPr id="2" name="TextBox 1">
            <a:extLst>
              <a:ext uri="{FF2B5EF4-FFF2-40B4-BE49-F238E27FC236}">
                <a16:creationId xmlns:a16="http://schemas.microsoft.com/office/drawing/2014/main" id="{3D590582-37D8-4DA3-93ED-B20A5A81DEBD}"/>
              </a:ext>
            </a:extLst>
          </p:cNvPr>
          <p:cNvSpPr txBox="1"/>
          <p:nvPr/>
        </p:nvSpPr>
        <p:spPr>
          <a:xfrm>
            <a:off x="760412" y="2819400"/>
            <a:ext cx="10591800" cy="1231106"/>
          </a:xfrm>
          <a:prstGeom prst="rect">
            <a:avLst/>
          </a:prstGeom>
          <a:noFill/>
        </p:spPr>
        <p:txBody>
          <a:bodyPr wrap="square" rtlCol="0">
            <a:spAutoFit/>
          </a:bodyPr>
          <a:lstStyle/>
          <a:p>
            <a:pPr marL="285750" indent="-285750">
              <a:buFont typeface="Arial" panose="020B0604020202020204" pitchFamily="34" charset="0"/>
              <a:buChar char="•"/>
            </a:pPr>
            <a:r>
              <a:rPr lang="en-US" sz="2800" dirty="0"/>
              <a:t>Squirrels collecting nuts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pic>
        <p:nvPicPr>
          <p:cNvPr id="2050" name="Picture 2" descr="Fat squirrel is caught chomping away as he tucks into a nut for dinner |  Daily Mail Online">
            <a:extLst>
              <a:ext uri="{FF2B5EF4-FFF2-40B4-BE49-F238E27FC236}">
                <a16:creationId xmlns:a16="http://schemas.microsoft.com/office/drawing/2014/main" id="{1A1B76B3-6E65-436B-A273-89651FDFF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2" y="2362200"/>
            <a:ext cx="629108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4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30F98-1290-4BA5-BDFE-02708228A649}"/>
              </a:ext>
            </a:extLst>
          </p:cNvPr>
          <p:cNvSpPr>
            <a:spLocks noGrp="1"/>
          </p:cNvSpPr>
          <p:nvPr>
            <p:ph idx="1"/>
          </p:nvPr>
        </p:nvSpPr>
        <p:spPr>
          <a:xfrm>
            <a:off x="599548" y="1905000"/>
            <a:ext cx="8923864" cy="4495800"/>
          </a:xfrm>
        </p:spPr>
        <p:txBody>
          <a:bodyPr>
            <a:normAutofit/>
          </a:bodyPr>
          <a:lstStyle/>
          <a:p>
            <a:pPr marL="0" indent="0">
              <a:buNone/>
            </a:pPr>
            <a:r>
              <a:rPr lang="en-US" sz="3600" dirty="0"/>
              <a:t>2. Animal behavior </a:t>
            </a:r>
          </a:p>
        </p:txBody>
      </p:sp>
      <p:sp>
        <p:nvSpPr>
          <p:cNvPr id="4" name="Title 12">
            <a:extLst>
              <a:ext uri="{FF2B5EF4-FFF2-40B4-BE49-F238E27FC236}">
                <a16:creationId xmlns:a16="http://schemas.microsoft.com/office/drawing/2014/main" id="{D7E1412F-DB0F-4602-A093-B8248EDB9530}"/>
              </a:ext>
            </a:extLst>
          </p:cNvPr>
          <p:cNvSpPr>
            <a:spLocks noGrp="1"/>
          </p:cNvSpPr>
          <p:nvPr>
            <p:ph type="title"/>
          </p:nvPr>
        </p:nvSpPr>
        <p:spPr>
          <a:xfrm>
            <a:off x="1522413" y="190500"/>
            <a:ext cx="9144000" cy="1143000"/>
          </a:xfrm>
        </p:spPr>
        <p:txBody>
          <a:bodyPr>
            <a:normAutofit/>
          </a:bodyPr>
          <a:lstStyle/>
          <a:p>
            <a:pPr algn="ctr"/>
            <a:r>
              <a:rPr lang="en-US" sz="4000" b="1" dirty="0"/>
              <a:t>What changes does fall bring?</a:t>
            </a:r>
          </a:p>
        </p:txBody>
      </p:sp>
      <p:sp>
        <p:nvSpPr>
          <p:cNvPr id="2" name="TextBox 1">
            <a:extLst>
              <a:ext uri="{FF2B5EF4-FFF2-40B4-BE49-F238E27FC236}">
                <a16:creationId xmlns:a16="http://schemas.microsoft.com/office/drawing/2014/main" id="{3D590582-37D8-4DA3-93ED-B20A5A81DEBD}"/>
              </a:ext>
            </a:extLst>
          </p:cNvPr>
          <p:cNvSpPr txBox="1"/>
          <p:nvPr/>
        </p:nvSpPr>
        <p:spPr>
          <a:xfrm>
            <a:off x="760412" y="2819400"/>
            <a:ext cx="10591800" cy="2523768"/>
          </a:xfrm>
          <a:prstGeom prst="rect">
            <a:avLst/>
          </a:prstGeom>
          <a:noFill/>
        </p:spPr>
        <p:txBody>
          <a:bodyPr wrap="square" rtlCol="0">
            <a:spAutoFit/>
          </a:bodyPr>
          <a:lstStyle/>
          <a:p>
            <a:pPr marL="285750" indent="-285750">
              <a:buFont typeface="Arial" panose="020B0604020202020204" pitchFamily="34" charset="0"/>
              <a:buChar char="•"/>
            </a:pPr>
            <a:r>
              <a:rPr lang="en-US" sz="2800" dirty="0"/>
              <a:t>Squirrels collecting nuts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Birds migrating </a:t>
            </a:r>
          </a:p>
          <a:p>
            <a:pPr lvl="1"/>
            <a:r>
              <a:rPr lang="en-US" sz="2400" dirty="0">
                <a:sym typeface="Wingdings" panose="05000000000000000000" pitchFamily="2" charset="2"/>
              </a:rPr>
              <a:t> </a:t>
            </a:r>
            <a:r>
              <a:rPr lang="en-US" sz="2400" dirty="0"/>
              <a:t> Check out Journeynorth.org</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pic>
        <p:nvPicPr>
          <p:cNvPr id="3074" name="Picture 2" descr="Migratory Birds &amp; Flyways | BirdLife">
            <a:extLst>
              <a:ext uri="{FF2B5EF4-FFF2-40B4-BE49-F238E27FC236}">
                <a16:creationId xmlns:a16="http://schemas.microsoft.com/office/drawing/2014/main" id="{A4EA9D50-2F4D-4476-BB40-055D45312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012" y="2652712"/>
            <a:ext cx="6218959"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88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30F98-1290-4BA5-BDFE-02708228A649}"/>
              </a:ext>
            </a:extLst>
          </p:cNvPr>
          <p:cNvSpPr>
            <a:spLocks noGrp="1"/>
          </p:cNvSpPr>
          <p:nvPr>
            <p:ph idx="1"/>
          </p:nvPr>
        </p:nvSpPr>
        <p:spPr>
          <a:xfrm>
            <a:off x="599548" y="1905000"/>
            <a:ext cx="8923864" cy="4495800"/>
          </a:xfrm>
        </p:spPr>
        <p:txBody>
          <a:bodyPr>
            <a:normAutofit/>
          </a:bodyPr>
          <a:lstStyle/>
          <a:p>
            <a:pPr marL="0" indent="0">
              <a:buNone/>
            </a:pPr>
            <a:r>
              <a:rPr lang="en-US" sz="3600" dirty="0"/>
              <a:t>2. Animal behavior </a:t>
            </a:r>
          </a:p>
        </p:txBody>
      </p:sp>
      <p:sp>
        <p:nvSpPr>
          <p:cNvPr id="4" name="Title 12">
            <a:extLst>
              <a:ext uri="{FF2B5EF4-FFF2-40B4-BE49-F238E27FC236}">
                <a16:creationId xmlns:a16="http://schemas.microsoft.com/office/drawing/2014/main" id="{D7E1412F-DB0F-4602-A093-B8248EDB9530}"/>
              </a:ext>
            </a:extLst>
          </p:cNvPr>
          <p:cNvSpPr>
            <a:spLocks noGrp="1"/>
          </p:cNvSpPr>
          <p:nvPr>
            <p:ph type="title"/>
          </p:nvPr>
        </p:nvSpPr>
        <p:spPr>
          <a:xfrm>
            <a:off x="1522413" y="190500"/>
            <a:ext cx="9144000" cy="1143000"/>
          </a:xfrm>
        </p:spPr>
        <p:txBody>
          <a:bodyPr>
            <a:normAutofit/>
          </a:bodyPr>
          <a:lstStyle/>
          <a:p>
            <a:pPr algn="ctr"/>
            <a:r>
              <a:rPr lang="en-US" sz="4000" b="1" dirty="0"/>
              <a:t>What changes does fall bring?</a:t>
            </a:r>
          </a:p>
        </p:txBody>
      </p:sp>
      <p:sp>
        <p:nvSpPr>
          <p:cNvPr id="2" name="TextBox 1">
            <a:extLst>
              <a:ext uri="{FF2B5EF4-FFF2-40B4-BE49-F238E27FC236}">
                <a16:creationId xmlns:a16="http://schemas.microsoft.com/office/drawing/2014/main" id="{3D590582-37D8-4DA3-93ED-B20A5A81DEBD}"/>
              </a:ext>
            </a:extLst>
          </p:cNvPr>
          <p:cNvSpPr txBox="1"/>
          <p:nvPr/>
        </p:nvSpPr>
        <p:spPr>
          <a:xfrm>
            <a:off x="760412" y="2819400"/>
            <a:ext cx="10591800" cy="2954655"/>
          </a:xfrm>
          <a:prstGeom prst="rect">
            <a:avLst/>
          </a:prstGeom>
          <a:noFill/>
        </p:spPr>
        <p:txBody>
          <a:bodyPr wrap="square" rtlCol="0">
            <a:spAutoFit/>
          </a:bodyPr>
          <a:lstStyle/>
          <a:p>
            <a:pPr marL="285750" indent="-285750">
              <a:buFont typeface="Arial" panose="020B0604020202020204" pitchFamily="34" charset="0"/>
              <a:buChar char="•"/>
            </a:pPr>
            <a:r>
              <a:rPr lang="en-US" sz="2800" dirty="0"/>
              <a:t>Squirrels collecting nuts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Birds migrating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Lizards and bugs not seen </a:t>
            </a:r>
            <a:br>
              <a:rPr lang="en-US" sz="2800" dirty="0"/>
            </a:br>
            <a:r>
              <a:rPr lang="en-US" sz="2800" dirty="0"/>
              <a:t>as frequently</a:t>
            </a:r>
          </a:p>
          <a:p>
            <a:pPr marL="285750" indent="-285750">
              <a:buFont typeface="Arial" panose="020B0604020202020204" pitchFamily="34" charset="0"/>
              <a:buChar char="•"/>
            </a:pPr>
            <a:endParaRPr lang="en-US" dirty="0"/>
          </a:p>
        </p:txBody>
      </p:sp>
      <p:pic>
        <p:nvPicPr>
          <p:cNvPr id="4098" name="Picture 2" descr="Green Anole Care Sheet: Everything You Need To Know – Everything Reptiles">
            <a:extLst>
              <a:ext uri="{FF2B5EF4-FFF2-40B4-BE49-F238E27FC236}">
                <a16:creationId xmlns:a16="http://schemas.microsoft.com/office/drawing/2014/main" id="{B604E537-4621-421A-AFF8-C869E368B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408" y="2300198"/>
            <a:ext cx="6218418" cy="387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69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s Wrong With Butterflies Raised in Captivity? - The New York Times">
            <a:extLst>
              <a:ext uri="{FF2B5EF4-FFF2-40B4-BE49-F238E27FC236}">
                <a16:creationId xmlns:a16="http://schemas.microsoft.com/office/drawing/2014/main" id="{4E1AD033-2725-4CB2-BDA7-0709CBE81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228600"/>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utterfly Survival Impacted by Migratory Environments | Research at  Michigan State University">
            <a:extLst>
              <a:ext uri="{FF2B5EF4-FFF2-40B4-BE49-F238E27FC236}">
                <a16:creationId xmlns:a16="http://schemas.microsoft.com/office/drawing/2014/main" id="{4A777824-8542-4758-93C9-3F56F875A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069" y="261937"/>
            <a:ext cx="5876343" cy="34718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onarch Butterfly Migration">
            <a:extLst>
              <a:ext uri="{FF2B5EF4-FFF2-40B4-BE49-F238E27FC236}">
                <a16:creationId xmlns:a16="http://schemas.microsoft.com/office/drawing/2014/main" id="{99E85866-6399-4305-8894-16487ACD2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612" y="1905000"/>
            <a:ext cx="4953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1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30F98-1290-4BA5-BDFE-02708228A649}"/>
              </a:ext>
            </a:extLst>
          </p:cNvPr>
          <p:cNvSpPr>
            <a:spLocks noGrp="1"/>
          </p:cNvSpPr>
          <p:nvPr>
            <p:ph idx="1"/>
          </p:nvPr>
        </p:nvSpPr>
        <p:spPr>
          <a:xfrm>
            <a:off x="531812" y="2133600"/>
            <a:ext cx="8923864" cy="3986704"/>
          </a:xfrm>
        </p:spPr>
        <p:txBody>
          <a:bodyPr>
            <a:normAutofit/>
          </a:bodyPr>
          <a:lstStyle/>
          <a:p>
            <a:pPr marL="457200" indent="-457200">
              <a:buFont typeface="+mj-lt"/>
              <a:buAutoNum type="arabicPeriod"/>
            </a:pPr>
            <a:r>
              <a:rPr lang="en-US" sz="3600" dirty="0"/>
              <a:t>Cooler weather</a:t>
            </a:r>
          </a:p>
          <a:p>
            <a:pPr marL="457200" indent="-457200">
              <a:buFont typeface="+mj-lt"/>
              <a:buAutoNum type="arabicPeriod"/>
            </a:pPr>
            <a:endParaRPr lang="en-US" sz="3600" dirty="0"/>
          </a:p>
          <a:p>
            <a:pPr marL="457200" indent="-457200">
              <a:buFont typeface="+mj-lt"/>
              <a:buAutoNum type="arabicPeriod"/>
            </a:pPr>
            <a:r>
              <a:rPr lang="en-US" sz="3600" dirty="0"/>
              <a:t>Animal behavior </a:t>
            </a:r>
          </a:p>
          <a:p>
            <a:pPr marL="457200" indent="-457200">
              <a:buFont typeface="+mj-lt"/>
              <a:buAutoNum type="arabicPeriod"/>
            </a:pPr>
            <a:endParaRPr lang="en-US" sz="3600" dirty="0"/>
          </a:p>
          <a:p>
            <a:pPr marL="457200" indent="-457200">
              <a:buFont typeface="+mj-lt"/>
              <a:buAutoNum type="arabicPeriod"/>
            </a:pPr>
            <a:r>
              <a:rPr lang="en-US" sz="3600" dirty="0"/>
              <a:t>Leaves changing color </a:t>
            </a:r>
            <a:br>
              <a:rPr lang="en-US" sz="3600" dirty="0"/>
            </a:br>
            <a:r>
              <a:rPr lang="en-US" sz="3600" dirty="0"/>
              <a:t>and falling</a:t>
            </a:r>
          </a:p>
        </p:txBody>
      </p:sp>
      <p:sp>
        <p:nvSpPr>
          <p:cNvPr id="4" name="Title 12">
            <a:extLst>
              <a:ext uri="{FF2B5EF4-FFF2-40B4-BE49-F238E27FC236}">
                <a16:creationId xmlns:a16="http://schemas.microsoft.com/office/drawing/2014/main" id="{D7E1412F-DB0F-4602-A093-B8248EDB9530}"/>
              </a:ext>
            </a:extLst>
          </p:cNvPr>
          <p:cNvSpPr>
            <a:spLocks noGrp="1"/>
          </p:cNvSpPr>
          <p:nvPr>
            <p:ph type="title"/>
          </p:nvPr>
        </p:nvSpPr>
        <p:spPr>
          <a:xfrm>
            <a:off x="1522413" y="190500"/>
            <a:ext cx="9144000" cy="1143000"/>
          </a:xfrm>
        </p:spPr>
        <p:txBody>
          <a:bodyPr>
            <a:normAutofit/>
          </a:bodyPr>
          <a:lstStyle/>
          <a:p>
            <a:pPr algn="ctr"/>
            <a:r>
              <a:rPr lang="en-US" sz="4000" b="1" dirty="0"/>
              <a:t>What changes does fall bring?</a:t>
            </a:r>
          </a:p>
        </p:txBody>
      </p:sp>
      <p:pic>
        <p:nvPicPr>
          <p:cNvPr id="5" name="Picture 4">
            <a:extLst>
              <a:ext uri="{FF2B5EF4-FFF2-40B4-BE49-F238E27FC236}">
                <a16:creationId xmlns:a16="http://schemas.microsoft.com/office/drawing/2014/main" id="{58496990-0718-4E7D-BF1A-AC683FE3635B}"/>
              </a:ext>
            </a:extLst>
          </p:cNvPr>
          <p:cNvPicPr>
            <a:picLocks noChangeAspect="1"/>
          </p:cNvPicPr>
          <p:nvPr/>
        </p:nvPicPr>
        <p:blipFill>
          <a:blip r:embed="rId2"/>
          <a:stretch>
            <a:fillRect/>
          </a:stretch>
        </p:blipFill>
        <p:spPr>
          <a:xfrm>
            <a:off x="5546720" y="2246012"/>
            <a:ext cx="5986042" cy="3986704"/>
          </a:xfrm>
          <a:prstGeom prst="rect">
            <a:avLst/>
          </a:prstGeom>
        </p:spPr>
      </p:pic>
    </p:spTree>
    <p:extLst>
      <p:ext uri="{BB962C8B-B14F-4D97-AF65-F5344CB8AC3E}">
        <p14:creationId xmlns:p14="http://schemas.microsoft.com/office/powerpoint/2010/main" val="359239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19A24A-F7BD-42C0-BA30-09829F2A0EBA}"/>
              </a:ext>
            </a:extLst>
          </p:cNvPr>
          <p:cNvSpPr txBox="1"/>
          <p:nvPr/>
        </p:nvSpPr>
        <p:spPr>
          <a:xfrm>
            <a:off x="150812" y="1905000"/>
            <a:ext cx="7772400" cy="3449470"/>
          </a:xfrm>
          <a:prstGeom prst="rect">
            <a:avLst/>
          </a:prstGeom>
          <a:noFill/>
        </p:spPr>
        <p:txBody>
          <a:bodyPr wrap="square">
            <a:spAutoFit/>
          </a:bodyPr>
          <a:lstStyle/>
          <a:p>
            <a:pPr marL="342900" marR="0" lvl="0" indent="-342900">
              <a:lnSpc>
                <a:spcPct val="107000"/>
              </a:lnSpc>
              <a:spcBef>
                <a:spcPts val="0"/>
              </a:spcBef>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What changes does fall bring? </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Why do trees have leaves? </a:t>
            </a:r>
          </a:p>
          <a:p>
            <a:pPr marL="342900" indent="-342900">
              <a:lnSpc>
                <a:spcPct val="107000"/>
              </a:lnSpc>
              <a:spcAft>
                <a:spcPts val="600"/>
              </a:spcAft>
              <a:buFont typeface="+mj-lt"/>
              <a:buAutoNum type="arabicPeriod"/>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Why do leaves change colors and fall to the ground?</a:t>
            </a:r>
          </a:p>
          <a:p>
            <a:pPr marL="342900" indent="-342900">
              <a:lnSpc>
                <a:spcPct val="107000"/>
              </a:lnSpc>
              <a:spcAft>
                <a:spcPts val="6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157E34C-25C5-4F75-AA29-25D65901D097}"/>
              </a:ext>
            </a:extLst>
          </p:cNvPr>
          <p:cNvPicPr>
            <a:picLocks noChangeAspect="1"/>
          </p:cNvPicPr>
          <p:nvPr/>
        </p:nvPicPr>
        <p:blipFill>
          <a:blip r:embed="rId2"/>
          <a:stretch>
            <a:fillRect/>
          </a:stretch>
        </p:blipFill>
        <p:spPr>
          <a:xfrm>
            <a:off x="8038464" y="710842"/>
            <a:ext cx="3810000" cy="4210050"/>
          </a:xfrm>
          <a:prstGeom prst="rect">
            <a:avLst/>
          </a:prstGeom>
        </p:spPr>
      </p:pic>
    </p:spTree>
    <p:extLst>
      <p:ext uri="{BB962C8B-B14F-4D97-AF65-F5344CB8AC3E}">
        <p14:creationId xmlns:p14="http://schemas.microsoft.com/office/powerpoint/2010/main" val="184272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152A0-05EE-4359-A8F5-F76BA951225E}"/>
              </a:ext>
            </a:extLst>
          </p:cNvPr>
          <p:cNvSpPr>
            <a:spLocks noGrp="1"/>
          </p:cNvSpPr>
          <p:nvPr>
            <p:ph idx="1"/>
          </p:nvPr>
        </p:nvSpPr>
        <p:spPr>
          <a:xfrm>
            <a:off x="531812" y="2667000"/>
            <a:ext cx="7010400" cy="3886199"/>
          </a:xfrm>
        </p:spPr>
        <p:txBody>
          <a:bodyPr>
            <a:normAutofit/>
          </a:bodyPr>
          <a:lstStyle/>
          <a:p>
            <a:pPr marL="0" indent="0" algn="ctr">
              <a:buNone/>
            </a:pPr>
            <a:r>
              <a:rPr lang="en-US" sz="3200" dirty="0"/>
              <a:t>Before we talk about leaves changing colors and falling, let’s talk about</a:t>
            </a:r>
            <a:r>
              <a:rPr lang="en-US" sz="3200" b="1" dirty="0"/>
              <a:t> </a:t>
            </a:r>
            <a:r>
              <a:rPr lang="en-US" sz="3200" b="1" u="sng" dirty="0"/>
              <a:t>why</a:t>
            </a:r>
            <a:r>
              <a:rPr lang="en-US" sz="3200" b="1" dirty="0"/>
              <a:t> </a:t>
            </a:r>
            <a:r>
              <a:rPr lang="en-US" sz="3200" dirty="0"/>
              <a:t>trees and other plants have leaves in the first place! </a:t>
            </a:r>
          </a:p>
        </p:txBody>
      </p:sp>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 and fall?</a:t>
            </a:r>
          </a:p>
        </p:txBody>
      </p:sp>
      <p:pic>
        <p:nvPicPr>
          <p:cNvPr id="11" name="Picture 10">
            <a:extLst>
              <a:ext uri="{FF2B5EF4-FFF2-40B4-BE49-F238E27FC236}">
                <a16:creationId xmlns:a16="http://schemas.microsoft.com/office/drawing/2014/main" id="{0A320A44-597A-4AE1-8021-AE50886270DC}"/>
              </a:ext>
            </a:extLst>
          </p:cNvPr>
          <p:cNvPicPr>
            <a:picLocks noChangeAspect="1"/>
          </p:cNvPicPr>
          <p:nvPr/>
        </p:nvPicPr>
        <p:blipFill>
          <a:blip r:embed="rId2"/>
          <a:stretch>
            <a:fillRect/>
          </a:stretch>
        </p:blipFill>
        <p:spPr>
          <a:xfrm>
            <a:off x="7694612" y="2124075"/>
            <a:ext cx="3465204" cy="3829050"/>
          </a:xfrm>
          <a:prstGeom prst="rect">
            <a:avLst/>
          </a:prstGeom>
        </p:spPr>
      </p:pic>
    </p:spTree>
    <p:extLst>
      <p:ext uri="{BB962C8B-B14F-4D97-AF65-F5344CB8AC3E}">
        <p14:creationId xmlns:p14="http://schemas.microsoft.com/office/powerpoint/2010/main" val="328017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pic>
        <p:nvPicPr>
          <p:cNvPr id="6" name="Picture 5">
            <a:extLst>
              <a:ext uri="{FF2B5EF4-FFF2-40B4-BE49-F238E27FC236}">
                <a16:creationId xmlns:a16="http://schemas.microsoft.com/office/drawing/2014/main" id="{0592043E-8044-4BFF-9489-660F68031F6E}"/>
              </a:ext>
            </a:extLst>
          </p:cNvPr>
          <p:cNvPicPr>
            <a:picLocks noChangeAspect="1"/>
          </p:cNvPicPr>
          <p:nvPr/>
        </p:nvPicPr>
        <p:blipFill>
          <a:blip r:embed="rId2"/>
          <a:stretch>
            <a:fillRect/>
          </a:stretch>
        </p:blipFill>
        <p:spPr>
          <a:xfrm>
            <a:off x="4722812" y="2057400"/>
            <a:ext cx="6742093" cy="4496133"/>
          </a:xfrm>
          <a:prstGeom prst="rect">
            <a:avLst/>
          </a:prstGeom>
        </p:spPr>
      </p:pic>
    </p:spTree>
    <p:extLst>
      <p:ext uri="{BB962C8B-B14F-4D97-AF65-F5344CB8AC3E}">
        <p14:creationId xmlns:p14="http://schemas.microsoft.com/office/powerpoint/2010/main" val="45471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303212" y="2286000"/>
            <a:ext cx="4191000" cy="4038600"/>
          </a:xfrm>
        </p:spPr>
        <p:txBody>
          <a:bodyPr>
            <a:normAutofit fontScale="85000" lnSpcReduction="20000"/>
          </a:bodyPr>
          <a:lstStyle/>
          <a:p>
            <a:pPr marL="457200" indent="-457200">
              <a:buFont typeface="+mj-lt"/>
              <a:buAutoNum type="arabicPeriod"/>
            </a:pPr>
            <a:r>
              <a:rPr lang="en-US" sz="3600" dirty="0"/>
              <a:t>Make food for the plant</a:t>
            </a:r>
          </a:p>
          <a:p>
            <a:pPr marL="457200" indent="-457200">
              <a:buFont typeface="+mj-lt"/>
              <a:buAutoNum type="arabicPeriod"/>
            </a:pPr>
            <a:endParaRPr lang="en-US" sz="3600" dirty="0"/>
          </a:p>
          <a:p>
            <a:pPr marL="457200" indent="-457200">
              <a:buFont typeface="+mj-lt"/>
              <a:buAutoNum type="arabicPeriod"/>
            </a:pPr>
            <a:r>
              <a:rPr lang="en-US" sz="3600" dirty="0"/>
              <a:t>Turn the food into energy for the plant</a:t>
            </a:r>
          </a:p>
          <a:p>
            <a:pPr marL="457200" indent="-457200">
              <a:buFont typeface="+mj-lt"/>
              <a:buAutoNum type="arabicPeriod"/>
            </a:pPr>
            <a:endParaRPr lang="en-US" sz="3600" dirty="0"/>
          </a:p>
          <a:p>
            <a:pPr marL="457200" indent="-457200">
              <a:buFont typeface="+mj-lt"/>
              <a:buAutoNum type="arabicPeriod"/>
            </a:pPr>
            <a:r>
              <a:rPr lang="en-US" sz="3600" dirty="0"/>
              <a:t>Move water through the plant</a:t>
            </a:r>
          </a:p>
        </p:txBody>
      </p:sp>
      <p:pic>
        <p:nvPicPr>
          <p:cNvPr id="6" name="Picture 5">
            <a:extLst>
              <a:ext uri="{FF2B5EF4-FFF2-40B4-BE49-F238E27FC236}">
                <a16:creationId xmlns:a16="http://schemas.microsoft.com/office/drawing/2014/main" id="{0592043E-8044-4BFF-9489-660F68031F6E}"/>
              </a:ext>
            </a:extLst>
          </p:cNvPr>
          <p:cNvPicPr>
            <a:picLocks noChangeAspect="1"/>
          </p:cNvPicPr>
          <p:nvPr/>
        </p:nvPicPr>
        <p:blipFill>
          <a:blip r:embed="rId2"/>
          <a:stretch>
            <a:fillRect/>
          </a:stretch>
        </p:blipFill>
        <p:spPr>
          <a:xfrm>
            <a:off x="4722812" y="2057400"/>
            <a:ext cx="6742093" cy="4496133"/>
          </a:xfrm>
          <a:prstGeom prst="rect">
            <a:avLst/>
          </a:prstGeom>
        </p:spPr>
      </p:pic>
    </p:spTree>
    <p:extLst>
      <p:ext uri="{BB962C8B-B14F-4D97-AF65-F5344CB8AC3E}">
        <p14:creationId xmlns:p14="http://schemas.microsoft.com/office/powerpoint/2010/main" val="342618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912812" y="1752600"/>
            <a:ext cx="10363200" cy="1373156"/>
          </a:xfrm>
        </p:spPr>
        <p:txBody>
          <a:bodyPr>
            <a:normAutofit/>
          </a:bodyPr>
          <a:lstStyle/>
          <a:p>
            <a:pPr marL="0" indent="0" algn="ctr">
              <a:buNone/>
            </a:pPr>
            <a:r>
              <a:rPr lang="en-US" sz="2800" b="1" dirty="0"/>
              <a:t>1. Photosynthesis – the production of food </a:t>
            </a:r>
          </a:p>
        </p:txBody>
      </p:sp>
      <p:pic>
        <p:nvPicPr>
          <p:cNvPr id="9" name="Picture 8">
            <a:extLst>
              <a:ext uri="{FF2B5EF4-FFF2-40B4-BE49-F238E27FC236}">
                <a16:creationId xmlns:a16="http://schemas.microsoft.com/office/drawing/2014/main" id="{F878840B-A6F5-4E7A-9A18-15574B9ACA06}"/>
              </a:ext>
            </a:extLst>
          </p:cNvPr>
          <p:cNvPicPr>
            <a:picLocks noChangeAspect="1"/>
          </p:cNvPicPr>
          <p:nvPr/>
        </p:nvPicPr>
        <p:blipFill rotWithShape="1">
          <a:blip r:embed="rId2"/>
          <a:srcRect b="22780"/>
          <a:stretch/>
        </p:blipFill>
        <p:spPr>
          <a:xfrm>
            <a:off x="2647222" y="2819400"/>
            <a:ext cx="6894379" cy="3194305"/>
          </a:xfrm>
          <a:prstGeom prst="rect">
            <a:avLst/>
          </a:prstGeom>
        </p:spPr>
      </p:pic>
    </p:spTree>
    <p:extLst>
      <p:ext uri="{BB962C8B-B14F-4D97-AF65-F5344CB8AC3E}">
        <p14:creationId xmlns:p14="http://schemas.microsoft.com/office/powerpoint/2010/main" val="251537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5" name="TextBox 4">
            <a:extLst>
              <a:ext uri="{FF2B5EF4-FFF2-40B4-BE49-F238E27FC236}">
                <a16:creationId xmlns:a16="http://schemas.microsoft.com/office/drawing/2014/main" id="{D0AED0B1-F3BB-4A46-9DFF-00677964096B}"/>
              </a:ext>
            </a:extLst>
          </p:cNvPr>
          <p:cNvSpPr txBox="1"/>
          <p:nvPr/>
        </p:nvSpPr>
        <p:spPr>
          <a:xfrm>
            <a:off x="303212" y="2554617"/>
            <a:ext cx="6701504" cy="1508105"/>
          </a:xfrm>
          <a:prstGeom prst="rect">
            <a:avLst/>
          </a:prstGeom>
          <a:noFill/>
        </p:spPr>
        <p:txBody>
          <a:bodyPr wrap="square" rtlCol="0">
            <a:spAutoFit/>
          </a:bodyPr>
          <a:lstStyle/>
          <a:p>
            <a:r>
              <a:rPr lang="en-US" sz="2000" b="1" dirty="0"/>
              <a:t>Purpose: </a:t>
            </a:r>
          </a:p>
          <a:p>
            <a:pPr marL="342900" indent="-342900">
              <a:buFont typeface="+mj-lt"/>
              <a:buAutoNum type="arabicPeriod"/>
            </a:pPr>
            <a:r>
              <a:rPr lang="en-US" sz="2400" dirty="0"/>
              <a:t>The leaves use three ingredients to make sugar (glucose) for food and oxygen that is released back into the atmosphere.</a:t>
            </a:r>
          </a:p>
        </p:txBody>
      </p:sp>
      <p:pic>
        <p:nvPicPr>
          <p:cNvPr id="11" name="Picture 10">
            <a:extLst>
              <a:ext uri="{FF2B5EF4-FFF2-40B4-BE49-F238E27FC236}">
                <a16:creationId xmlns:a16="http://schemas.microsoft.com/office/drawing/2014/main" id="{E6541AA2-88B6-4F32-B6D9-FBCEFCC45802}"/>
              </a:ext>
            </a:extLst>
          </p:cNvPr>
          <p:cNvPicPr>
            <a:picLocks noChangeAspect="1"/>
          </p:cNvPicPr>
          <p:nvPr/>
        </p:nvPicPr>
        <p:blipFill>
          <a:blip r:embed="rId2"/>
          <a:stretch>
            <a:fillRect/>
          </a:stretch>
        </p:blipFill>
        <p:spPr>
          <a:xfrm>
            <a:off x="7004716" y="2233079"/>
            <a:ext cx="4652296" cy="4478744"/>
          </a:xfrm>
          <a:prstGeom prst="rect">
            <a:avLst/>
          </a:prstGeom>
        </p:spPr>
      </p:pic>
      <p:sp>
        <p:nvSpPr>
          <p:cNvPr id="12" name="Content Placeholder 2">
            <a:extLst>
              <a:ext uri="{FF2B5EF4-FFF2-40B4-BE49-F238E27FC236}">
                <a16:creationId xmlns:a16="http://schemas.microsoft.com/office/drawing/2014/main" id="{3102349E-54D6-4AAB-8B79-832D91134886}"/>
              </a:ext>
            </a:extLst>
          </p:cNvPr>
          <p:cNvSpPr txBox="1">
            <a:spLocks/>
          </p:cNvSpPr>
          <p:nvPr/>
        </p:nvSpPr>
        <p:spPr>
          <a:xfrm>
            <a:off x="912812" y="1656134"/>
            <a:ext cx="10363200" cy="1248324"/>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pPr marL="0" indent="0" algn="ctr">
              <a:buFont typeface="Arial" pitchFamily="34" charset="0"/>
              <a:buNone/>
            </a:pPr>
            <a:r>
              <a:rPr lang="en-US" sz="2800" b="1" dirty="0"/>
              <a:t>1. Photosynthesis – the production of food </a:t>
            </a:r>
          </a:p>
        </p:txBody>
      </p:sp>
      <p:sp>
        <p:nvSpPr>
          <p:cNvPr id="18" name="TextBox 17">
            <a:extLst>
              <a:ext uri="{FF2B5EF4-FFF2-40B4-BE49-F238E27FC236}">
                <a16:creationId xmlns:a16="http://schemas.microsoft.com/office/drawing/2014/main" id="{DF2DF268-EC9A-46B5-8AF1-794A68A988FF}"/>
              </a:ext>
            </a:extLst>
          </p:cNvPr>
          <p:cNvSpPr txBox="1"/>
          <p:nvPr/>
        </p:nvSpPr>
        <p:spPr>
          <a:xfrm flipH="1">
            <a:off x="885824" y="2138643"/>
            <a:ext cx="10363198" cy="400110"/>
          </a:xfrm>
          <a:prstGeom prst="rect">
            <a:avLst/>
          </a:prstGeom>
          <a:noFill/>
        </p:spPr>
        <p:txBody>
          <a:bodyPr wrap="square" rtlCol="0">
            <a:spAutoFit/>
          </a:bodyPr>
          <a:lstStyle/>
          <a:p>
            <a:r>
              <a:rPr lang="en-US" sz="2000" dirty="0"/>
              <a:t>CO2   + Water + Sun </a:t>
            </a:r>
            <a:r>
              <a:rPr lang="en-US" sz="2000" dirty="0">
                <a:sym typeface="Wingdings" panose="05000000000000000000" pitchFamily="2" charset="2"/>
              </a:rPr>
              <a:t> Sugar + Oxygen</a:t>
            </a:r>
            <a:endParaRPr lang="en-US" sz="2000" dirty="0"/>
          </a:p>
        </p:txBody>
      </p:sp>
    </p:spTree>
    <p:extLst>
      <p:ext uri="{BB962C8B-B14F-4D97-AF65-F5344CB8AC3E}">
        <p14:creationId xmlns:p14="http://schemas.microsoft.com/office/powerpoint/2010/main" val="106326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5" name="TextBox 4">
            <a:extLst>
              <a:ext uri="{FF2B5EF4-FFF2-40B4-BE49-F238E27FC236}">
                <a16:creationId xmlns:a16="http://schemas.microsoft.com/office/drawing/2014/main" id="{D0AED0B1-F3BB-4A46-9DFF-00677964096B}"/>
              </a:ext>
            </a:extLst>
          </p:cNvPr>
          <p:cNvSpPr txBox="1"/>
          <p:nvPr/>
        </p:nvSpPr>
        <p:spPr>
          <a:xfrm>
            <a:off x="303212" y="2554617"/>
            <a:ext cx="6705600" cy="1323439"/>
          </a:xfrm>
          <a:prstGeom prst="rect">
            <a:avLst/>
          </a:prstGeom>
          <a:noFill/>
        </p:spPr>
        <p:txBody>
          <a:bodyPr wrap="square" rtlCol="0">
            <a:spAutoFit/>
          </a:bodyPr>
          <a:lstStyle/>
          <a:p>
            <a:r>
              <a:rPr lang="en-US" sz="2000" b="1" dirty="0"/>
              <a:t>Purpose: </a:t>
            </a:r>
          </a:p>
          <a:p>
            <a:pPr marL="342900" indent="-342900">
              <a:buFont typeface="+mj-lt"/>
              <a:buAutoNum type="arabicPeriod"/>
            </a:pPr>
            <a:r>
              <a:rPr lang="en-US" sz="2000" dirty="0"/>
              <a:t>The leaves use three ingredients to make sugar (glucose) for food and oxygen that is released back into the atmosphere.</a:t>
            </a:r>
          </a:p>
        </p:txBody>
      </p:sp>
      <p:pic>
        <p:nvPicPr>
          <p:cNvPr id="11" name="Picture 10">
            <a:extLst>
              <a:ext uri="{FF2B5EF4-FFF2-40B4-BE49-F238E27FC236}">
                <a16:creationId xmlns:a16="http://schemas.microsoft.com/office/drawing/2014/main" id="{E6541AA2-88B6-4F32-B6D9-FBCEFCC45802}"/>
              </a:ext>
            </a:extLst>
          </p:cNvPr>
          <p:cNvPicPr>
            <a:picLocks noChangeAspect="1"/>
          </p:cNvPicPr>
          <p:nvPr/>
        </p:nvPicPr>
        <p:blipFill>
          <a:blip r:embed="rId2"/>
          <a:stretch>
            <a:fillRect/>
          </a:stretch>
        </p:blipFill>
        <p:spPr>
          <a:xfrm>
            <a:off x="7008812" y="2233079"/>
            <a:ext cx="4652296" cy="4478744"/>
          </a:xfrm>
          <a:prstGeom prst="rect">
            <a:avLst/>
          </a:prstGeom>
        </p:spPr>
      </p:pic>
      <p:sp>
        <p:nvSpPr>
          <p:cNvPr id="12" name="Content Placeholder 2">
            <a:extLst>
              <a:ext uri="{FF2B5EF4-FFF2-40B4-BE49-F238E27FC236}">
                <a16:creationId xmlns:a16="http://schemas.microsoft.com/office/drawing/2014/main" id="{3102349E-54D6-4AAB-8B79-832D91134886}"/>
              </a:ext>
            </a:extLst>
          </p:cNvPr>
          <p:cNvSpPr txBox="1">
            <a:spLocks/>
          </p:cNvSpPr>
          <p:nvPr/>
        </p:nvSpPr>
        <p:spPr>
          <a:xfrm>
            <a:off x="912812" y="1656134"/>
            <a:ext cx="10363200" cy="1248324"/>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pPr marL="0" indent="0" algn="ctr">
              <a:buFont typeface="Arial" pitchFamily="34" charset="0"/>
              <a:buNone/>
            </a:pPr>
            <a:r>
              <a:rPr lang="en-US" sz="2800" b="1" dirty="0"/>
              <a:t>1. Photosynthesis – the production of food </a:t>
            </a:r>
          </a:p>
        </p:txBody>
      </p:sp>
      <p:sp>
        <p:nvSpPr>
          <p:cNvPr id="18" name="TextBox 17">
            <a:extLst>
              <a:ext uri="{FF2B5EF4-FFF2-40B4-BE49-F238E27FC236}">
                <a16:creationId xmlns:a16="http://schemas.microsoft.com/office/drawing/2014/main" id="{DF2DF268-EC9A-46B5-8AF1-794A68A988FF}"/>
              </a:ext>
            </a:extLst>
          </p:cNvPr>
          <p:cNvSpPr txBox="1"/>
          <p:nvPr/>
        </p:nvSpPr>
        <p:spPr>
          <a:xfrm flipH="1">
            <a:off x="885824" y="2138643"/>
            <a:ext cx="10363198" cy="400110"/>
          </a:xfrm>
          <a:prstGeom prst="rect">
            <a:avLst/>
          </a:prstGeom>
          <a:noFill/>
        </p:spPr>
        <p:txBody>
          <a:bodyPr wrap="square" rtlCol="0">
            <a:spAutoFit/>
          </a:bodyPr>
          <a:lstStyle/>
          <a:p>
            <a:r>
              <a:rPr lang="en-US" sz="2000" dirty="0"/>
              <a:t>CO2   + Water + Sun </a:t>
            </a:r>
            <a:r>
              <a:rPr lang="en-US" sz="2000" dirty="0">
                <a:sym typeface="Wingdings" panose="05000000000000000000" pitchFamily="2" charset="2"/>
              </a:rPr>
              <a:t> Sugar + Oxygen</a:t>
            </a:r>
            <a:endParaRPr lang="en-US" sz="2000" dirty="0"/>
          </a:p>
        </p:txBody>
      </p:sp>
      <p:sp>
        <p:nvSpPr>
          <p:cNvPr id="8" name="TextBox 7">
            <a:extLst>
              <a:ext uri="{FF2B5EF4-FFF2-40B4-BE49-F238E27FC236}">
                <a16:creationId xmlns:a16="http://schemas.microsoft.com/office/drawing/2014/main" id="{C89A6340-E017-4C89-9446-C83EF9C3DB13}"/>
              </a:ext>
            </a:extLst>
          </p:cNvPr>
          <p:cNvSpPr txBox="1"/>
          <p:nvPr/>
        </p:nvSpPr>
        <p:spPr>
          <a:xfrm>
            <a:off x="303212" y="3964619"/>
            <a:ext cx="6705600" cy="1138773"/>
          </a:xfrm>
          <a:prstGeom prst="rect">
            <a:avLst/>
          </a:prstGeom>
          <a:noFill/>
        </p:spPr>
        <p:txBody>
          <a:bodyPr wrap="square">
            <a:spAutoFit/>
          </a:bodyPr>
          <a:lstStyle/>
          <a:p>
            <a:r>
              <a:rPr lang="en-US" sz="2000" b="1" dirty="0"/>
              <a:t>Simple Steps:</a:t>
            </a:r>
          </a:p>
          <a:p>
            <a:pPr marL="342900" indent="-342900">
              <a:buFont typeface="+mj-lt"/>
              <a:buAutoNum type="arabicPeriod"/>
            </a:pPr>
            <a:r>
              <a:rPr lang="en-US" sz="2400" dirty="0"/>
              <a:t>CO2 from the atmosphere passes through small pores on underside of leaf called stomata</a:t>
            </a:r>
          </a:p>
        </p:txBody>
      </p:sp>
    </p:spTree>
    <p:extLst>
      <p:ext uri="{BB962C8B-B14F-4D97-AF65-F5344CB8AC3E}">
        <p14:creationId xmlns:p14="http://schemas.microsoft.com/office/powerpoint/2010/main" val="41763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5" name="TextBox 4">
            <a:extLst>
              <a:ext uri="{FF2B5EF4-FFF2-40B4-BE49-F238E27FC236}">
                <a16:creationId xmlns:a16="http://schemas.microsoft.com/office/drawing/2014/main" id="{D0AED0B1-F3BB-4A46-9DFF-00677964096B}"/>
              </a:ext>
            </a:extLst>
          </p:cNvPr>
          <p:cNvSpPr txBox="1"/>
          <p:nvPr/>
        </p:nvSpPr>
        <p:spPr>
          <a:xfrm>
            <a:off x="303212" y="2554617"/>
            <a:ext cx="6553200" cy="1323439"/>
          </a:xfrm>
          <a:prstGeom prst="rect">
            <a:avLst/>
          </a:prstGeom>
          <a:noFill/>
        </p:spPr>
        <p:txBody>
          <a:bodyPr wrap="square" rtlCol="0">
            <a:spAutoFit/>
          </a:bodyPr>
          <a:lstStyle/>
          <a:p>
            <a:r>
              <a:rPr lang="en-US" sz="2000" b="1" dirty="0"/>
              <a:t>Purpose: </a:t>
            </a:r>
          </a:p>
          <a:p>
            <a:pPr marL="342900" indent="-342900">
              <a:buFont typeface="+mj-lt"/>
              <a:buAutoNum type="arabicPeriod"/>
            </a:pPr>
            <a:r>
              <a:rPr lang="en-US" sz="2000" dirty="0"/>
              <a:t>The leaves use three ingredients to make sugar (glucose) for food and oxygen that is released back into the atmosphere.</a:t>
            </a:r>
          </a:p>
        </p:txBody>
      </p:sp>
      <p:pic>
        <p:nvPicPr>
          <p:cNvPr id="11" name="Picture 10">
            <a:extLst>
              <a:ext uri="{FF2B5EF4-FFF2-40B4-BE49-F238E27FC236}">
                <a16:creationId xmlns:a16="http://schemas.microsoft.com/office/drawing/2014/main" id="{E6541AA2-88B6-4F32-B6D9-FBCEFCC45802}"/>
              </a:ext>
            </a:extLst>
          </p:cNvPr>
          <p:cNvPicPr>
            <a:picLocks noChangeAspect="1"/>
          </p:cNvPicPr>
          <p:nvPr/>
        </p:nvPicPr>
        <p:blipFill>
          <a:blip r:embed="rId2"/>
          <a:stretch>
            <a:fillRect/>
          </a:stretch>
        </p:blipFill>
        <p:spPr>
          <a:xfrm>
            <a:off x="7008812" y="2199693"/>
            <a:ext cx="4652296" cy="4478744"/>
          </a:xfrm>
          <a:prstGeom prst="rect">
            <a:avLst/>
          </a:prstGeom>
        </p:spPr>
      </p:pic>
      <p:sp>
        <p:nvSpPr>
          <p:cNvPr id="12" name="Content Placeholder 2">
            <a:extLst>
              <a:ext uri="{FF2B5EF4-FFF2-40B4-BE49-F238E27FC236}">
                <a16:creationId xmlns:a16="http://schemas.microsoft.com/office/drawing/2014/main" id="{3102349E-54D6-4AAB-8B79-832D91134886}"/>
              </a:ext>
            </a:extLst>
          </p:cNvPr>
          <p:cNvSpPr txBox="1">
            <a:spLocks/>
          </p:cNvSpPr>
          <p:nvPr/>
        </p:nvSpPr>
        <p:spPr>
          <a:xfrm>
            <a:off x="912812" y="1656134"/>
            <a:ext cx="10363200" cy="1248324"/>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pPr marL="0" indent="0" algn="ctr">
              <a:buFont typeface="Arial" pitchFamily="34" charset="0"/>
              <a:buNone/>
            </a:pPr>
            <a:r>
              <a:rPr lang="en-US" sz="2800" b="1" dirty="0"/>
              <a:t>1. Photosynthesis – the production of food </a:t>
            </a:r>
          </a:p>
        </p:txBody>
      </p:sp>
      <p:sp>
        <p:nvSpPr>
          <p:cNvPr id="18" name="TextBox 17">
            <a:extLst>
              <a:ext uri="{FF2B5EF4-FFF2-40B4-BE49-F238E27FC236}">
                <a16:creationId xmlns:a16="http://schemas.microsoft.com/office/drawing/2014/main" id="{DF2DF268-EC9A-46B5-8AF1-794A68A988FF}"/>
              </a:ext>
            </a:extLst>
          </p:cNvPr>
          <p:cNvSpPr txBox="1"/>
          <p:nvPr/>
        </p:nvSpPr>
        <p:spPr>
          <a:xfrm flipH="1">
            <a:off x="885824" y="2138643"/>
            <a:ext cx="10363198" cy="400110"/>
          </a:xfrm>
          <a:prstGeom prst="rect">
            <a:avLst/>
          </a:prstGeom>
          <a:noFill/>
        </p:spPr>
        <p:txBody>
          <a:bodyPr wrap="square" rtlCol="0">
            <a:spAutoFit/>
          </a:bodyPr>
          <a:lstStyle/>
          <a:p>
            <a:r>
              <a:rPr lang="en-US" sz="2000" dirty="0"/>
              <a:t>CO2   + Water + Sun </a:t>
            </a:r>
            <a:r>
              <a:rPr lang="en-US" sz="2000" dirty="0">
                <a:sym typeface="Wingdings" panose="05000000000000000000" pitchFamily="2" charset="2"/>
              </a:rPr>
              <a:t> Sugar + Oxygen</a:t>
            </a:r>
            <a:endParaRPr lang="en-US" sz="2000" dirty="0"/>
          </a:p>
        </p:txBody>
      </p:sp>
      <p:sp>
        <p:nvSpPr>
          <p:cNvPr id="8" name="TextBox 7">
            <a:extLst>
              <a:ext uri="{FF2B5EF4-FFF2-40B4-BE49-F238E27FC236}">
                <a16:creationId xmlns:a16="http://schemas.microsoft.com/office/drawing/2014/main" id="{C89A6340-E017-4C89-9446-C83EF9C3DB13}"/>
              </a:ext>
            </a:extLst>
          </p:cNvPr>
          <p:cNvSpPr txBox="1"/>
          <p:nvPr/>
        </p:nvSpPr>
        <p:spPr>
          <a:xfrm>
            <a:off x="303212" y="3962400"/>
            <a:ext cx="6553200" cy="2031325"/>
          </a:xfrm>
          <a:prstGeom prst="rect">
            <a:avLst/>
          </a:prstGeom>
          <a:noFill/>
        </p:spPr>
        <p:txBody>
          <a:bodyPr wrap="square">
            <a:spAutoFit/>
          </a:bodyPr>
          <a:lstStyle/>
          <a:p>
            <a:r>
              <a:rPr lang="en-US" sz="2000" b="1" dirty="0"/>
              <a:t>Simple Steps:</a:t>
            </a:r>
          </a:p>
          <a:p>
            <a:pPr marL="342900" indent="-342900">
              <a:buFont typeface="+mj-lt"/>
              <a:buAutoNum type="arabicPeriod"/>
            </a:pPr>
            <a:r>
              <a:rPr lang="en-US" sz="2000" dirty="0"/>
              <a:t>CO2 from the atmosphere passes through small pores on underside of leaf called stomata.</a:t>
            </a:r>
          </a:p>
          <a:p>
            <a:pPr marL="342900" indent="-342900">
              <a:buFont typeface="+mj-lt"/>
              <a:buAutoNum type="arabicPeriod"/>
            </a:pPr>
            <a:r>
              <a:rPr lang="en-US" sz="2400" dirty="0"/>
              <a:t>Water is drawn up from the roots through the stem to and into the leaves</a:t>
            </a:r>
          </a:p>
          <a:p>
            <a:pPr marL="342900" indent="-342900">
              <a:buFont typeface="+mj-lt"/>
              <a:buAutoNum type="arabicPeriod"/>
            </a:pPr>
            <a:endParaRPr lang="en-US" sz="1800" dirty="0"/>
          </a:p>
        </p:txBody>
      </p:sp>
    </p:spTree>
    <p:extLst>
      <p:ext uri="{BB962C8B-B14F-4D97-AF65-F5344CB8AC3E}">
        <p14:creationId xmlns:p14="http://schemas.microsoft.com/office/powerpoint/2010/main" val="239922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5" name="TextBox 4">
            <a:extLst>
              <a:ext uri="{FF2B5EF4-FFF2-40B4-BE49-F238E27FC236}">
                <a16:creationId xmlns:a16="http://schemas.microsoft.com/office/drawing/2014/main" id="{D0AED0B1-F3BB-4A46-9DFF-00677964096B}"/>
              </a:ext>
            </a:extLst>
          </p:cNvPr>
          <p:cNvSpPr txBox="1"/>
          <p:nvPr/>
        </p:nvSpPr>
        <p:spPr>
          <a:xfrm>
            <a:off x="303212" y="2554617"/>
            <a:ext cx="6400800" cy="1323439"/>
          </a:xfrm>
          <a:prstGeom prst="rect">
            <a:avLst/>
          </a:prstGeom>
          <a:noFill/>
        </p:spPr>
        <p:txBody>
          <a:bodyPr wrap="square" rtlCol="0">
            <a:spAutoFit/>
          </a:bodyPr>
          <a:lstStyle/>
          <a:p>
            <a:r>
              <a:rPr lang="en-US" sz="2000" b="1" dirty="0"/>
              <a:t>Purpose: </a:t>
            </a:r>
          </a:p>
          <a:p>
            <a:pPr marL="342900" indent="-342900">
              <a:buFont typeface="+mj-lt"/>
              <a:buAutoNum type="arabicPeriod"/>
            </a:pPr>
            <a:r>
              <a:rPr lang="en-US" sz="2000" dirty="0"/>
              <a:t>The leaves use three ingredients to make sugar (glucose) for food and oxygen that is released back into the atmosphere.</a:t>
            </a:r>
          </a:p>
        </p:txBody>
      </p:sp>
      <p:pic>
        <p:nvPicPr>
          <p:cNvPr id="11" name="Picture 10">
            <a:extLst>
              <a:ext uri="{FF2B5EF4-FFF2-40B4-BE49-F238E27FC236}">
                <a16:creationId xmlns:a16="http://schemas.microsoft.com/office/drawing/2014/main" id="{E6541AA2-88B6-4F32-B6D9-FBCEFCC45802}"/>
              </a:ext>
            </a:extLst>
          </p:cNvPr>
          <p:cNvPicPr>
            <a:picLocks noChangeAspect="1"/>
          </p:cNvPicPr>
          <p:nvPr/>
        </p:nvPicPr>
        <p:blipFill>
          <a:blip r:embed="rId2"/>
          <a:stretch>
            <a:fillRect/>
          </a:stretch>
        </p:blipFill>
        <p:spPr>
          <a:xfrm>
            <a:off x="7085012" y="2196539"/>
            <a:ext cx="4652296" cy="4478744"/>
          </a:xfrm>
          <a:prstGeom prst="rect">
            <a:avLst/>
          </a:prstGeom>
        </p:spPr>
      </p:pic>
      <p:sp>
        <p:nvSpPr>
          <p:cNvPr id="12" name="Content Placeholder 2">
            <a:extLst>
              <a:ext uri="{FF2B5EF4-FFF2-40B4-BE49-F238E27FC236}">
                <a16:creationId xmlns:a16="http://schemas.microsoft.com/office/drawing/2014/main" id="{3102349E-54D6-4AAB-8B79-832D91134886}"/>
              </a:ext>
            </a:extLst>
          </p:cNvPr>
          <p:cNvSpPr txBox="1">
            <a:spLocks/>
          </p:cNvSpPr>
          <p:nvPr/>
        </p:nvSpPr>
        <p:spPr>
          <a:xfrm>
            <a:off x="912812" y="1656134"/>
            <a:ext cx="10363200" cy="1248324"/>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pPr marL="0" indent="0" algn="ctr">
              <a:buFont typeface="Arial" pitchFamily="34" charset="0"/>
              <a:buNone/>
            </a:pPr>
            <a:r>
              <a:rPr lang="en-US" sz="2800" b="1" dirty="0"/>
              <a:t>1. Photosynthesis – the production of food </a:t>
            </a:r>
          </a:p>
        </p:txBody>
      </p:sp>
      <p:sp>
        <p:nvSpPr>
          <p:cNvPr id="18" name="TextBox 17">
            <a:extLst>
              <a:ext uri="{FF2B5EF4-FFF2-40B4-BE49-F238E27FC236}">
                <a16:creationId xmlns:a16="http://schemas.microsoft.com/office/drawing/2014/main" id="{DF2DF268-EC9A-46B5-8AF1-794A68A988FF}"/>
              </a:ext>
            </a:extLst>
          </p:cNvPr>
          <p:cNvSpPr txBox="1"/>
          <p:nvPr/>
        </p:nvSpPr>
        <p:spPr>
          <a:xfrm flipH="1">
            <a:off x="885824" y="2138643"/>
            <a:ext cx="10363198" cy="400110"/>
          </a:xfrm>
          <a:prstGeom prst="rect">
            <a:avLst/>
          </a:prstGeom>
          <a:noFill/>
        </p:spPr>
        <p:txBody>
          <a:bodyPr wrap="square" rtlCol="0">
            <a:spAutoFit/>
          </a:bodyPr>
          <a:lstStyle/>
          <a:p>
            <a:r>
              <a:rPr lang="en-US" sz="2000" dirty="0"/>
              <a:t>CO2   + Water + Sun </a:t>
            </a:r>
            <a:r>
              <a:rPr lang="en-US" sz="2000" dirty="0">
                <a:sym typeface="Wingdings" panose="05000000000000000000" pitchFamily="2" charset="2"/>
              </a:rPr>
              <a:t> Sugar + Oxygen</a:t>
            </a:r>
            <a:endParaRPr lang="en-US" sz="2000" dirty="0"/>
          </a:p>
        </p:txBody>
      </p:sp>
      <p:sp>
        <p:nvSpPr>
          <p:cNvPr id="8" name="TextBox 7">
            <a:extLst>
              <a:ext uri="{FF2B5EF4-FFF2-40B4-BE49-F238E27FC236}">
                <a16:creationId xmlns:a16="http://schemas.microsoft.com/office/drawing/2014/main" id="{C89A6340-E017-4C89-9446-C83EF9C3DB13}"/>
              </a:ext>
            </a:extLst>
          </p:cNvPr>
          <p:cNvSpPr txBox="1"/>
          <p:nvPr/>
        </p:nvSpPr>
        <p:spPr>
          <a:xfrm>
            <a:off x="303212" y="3893920"/>
            <a:ext cx="6553200" cy="3662541"/>
          </a:xfrm>
          <a:prstGeom prst="rect">
            <a:avLst/>
          </a:prstGeom>
          <a:noFill/>
        </p:spPr>
        <p:txBody>
          <a:bodyPr wrap="square">
            <a:spAutoFit/>
          </a:bodyPr>
          <a:lstStyle/>
          <a:p>
            <a:r>
              <a:rPr lang="en-US" sz="2000" b="1" dirty="0"/>
              <a:t>Simple Steps:</a:t>
            </a:r>
          </a:p>
          <a:p>
            <a:pPr marL="342900" indent="-342900">
              <a:buFont typeface="+mj-lt"/>
              <a:buAutoNum type="arabicPeriod"/>
            </a:pPr>
            <a:r>
              <a:rPr lang="en-US" sz="2000" dirty="0"/>
              <a:t>CO2 from the atmosphere passes through small pores on underside of leaf called stomata.</a:t>
            </a:r>
          </a:p>
          <a:p>
            <a:pPr marL="342900" indent="-342900">
              <a:buFont typeface="+mj-lt"/>
              <a:buAutoNum type="arabicPeriod"/>
            </a:pPr>
            <a:r>
              <a:rPr lang="en-US" sz="2000" dirty="0"/>
              <a:t>Water is drawn up from the roots through the stem to and into the leaves.</a:t>
            </a:r>
          </a:p>
          <a:p>
            <a:pPr marL="342900" indent="-342900">
              <a:buFont typeface="+mj-lt"/>
              <a:buAutoNum type="arabicPeriod"/>
            </a:pPr>
            <a:r>
              <a:rPr lang="en-US" sz="2400" dirty="0"/>
              <a:t>Inside cells of leaf there are structures called chloroplasts that have chemicals called chlorophyll – this makes the leaf green and allows sunlight to be absorbed.</a:t>
            </a:r>
          </a:p>
          <a:p>
            <a:pPr marL="342900" indent="-342900">
              <a:buFont typeface="+mj-lt"/>
              <a:buAutoNum type="arabicPeriod"/>
            </a:pPr>
            <a:endParaRPr lang="en-US" sz="1800" dirty="0"/>
          </a:p>
          <a:p>
            <a:pPr marL="342900" indent="-342900">
              <a:buFont typeface="+mj-lt"/>
              <a:buAutoNum type="arabicPeriod"/>
            </a:pPr>
            <a:endParaRPr lang="en-US" sz="1800" dirty="0"/>
          </a:p>
        </p:txBody>
      </p:sp>
    </p:spTree>
    <p:extLst>
      <p:ext uri="{BB962C8B-B14F-4D97-AF65-F5344CB8AC3E}">
        <p14:creationId xmlns:p14="http://schemas.microsoft.com/office/powerpoint/2010/main" val="203331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379412" y="3429000"/>
            <a:ext cx="5715000" cy="2895600"/>
          </a:xfrm>
        </p:spPr>
        <p:txBody>
          <a:bodyPr>
            <a:normAutofit/>
          </a:bodyPr>
          <a:lstStyle/>
          <a:p>
            <a:pPr marL="0" indent="0" algn="ctr">
              <a:buNone/>
            </a:pPr>
            <a:r>
              <a:rPr lang="en-US" sz="3600" b="1" dirty="0">
                <a:solidFill>
                  <a:schemeClr val="accent4">
                    <a:lumMod val="75000"/>
                  </a:schemeClr>
                </a:solidFill>
                <a:latin typeface="Ink Free" panose="03080402000500000000" pitchFamily="66" charset="0"/>
              </a:rPr>
              <a:t>But how do they turn that sugar into usable energy?</a:t>
            </a:r>
          </a:p>
        </p:txBody>
      </p:sp>
      <p:pic>
        <p:nvPicPr>
          <p:cNvPr id="13" name="Picture 12">
            <a:extLst>
              <a:ext uri="{FF2B5EF4-FFF2-40B4-BE49-F238E27FC236}">
                <a16:creationId xmlns:a16="http://schemas.microsoft.com/office/drawing/2014/main" id="{9914E499-584D-46CE-9739-590ECDF467AA}"/>
              </a:ext>
            </a:extLst>
          </p:cNvPr>
          <p:cNvPicPr>
            <a:picLocks noChangeAspect="1"/>
          </p:cNvPicPr>
          <p:nvPr/>
        </p:nvPicPr>
        <p:blipFill>
          <a:blip r:embed="rId2"/>
          <a:stretch>
            <a:fillRect/>
          </a:stretch>
        </p:blipFill>
        <p:spPr>
          <a:xfrm>
            <a:off x="6704012" y="1868212"/>
            <a:ext cx="4114800" cy="4764505"/>
          </a:xfrm>
          <a:prstGeom prst="rect">
            <a:avLst/>
          </a:prstGeom>
        </p:spPr>
      </p:pic>
    </p:spTree>
    <p:extLst>
      <p:ext uri="{BB962C8B-B14F-4D97-AF65-F5344CB8AC3E}">
        <p14:creationId xmlns:p14="http://schemas.microsoft.com/office/powerpoint/2010/main" val="20908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912812" y="1752600"/>
            <a:ext cx="10363200" cy="1373156"/>
          </a:xfrm>
        </p:spPr>
        <p:txBody>
          <a:bodyPr>
            <a:normAutofit/>
          </a:bodyPr>
          <a:lstStyle/>
          <a:p>
            <a:pPr marL="0" indent="0" algn="ctr">
              <a:buNone/>
            </a:pPr>
            <a:r>
              <a:rPr lang="en-US" sz="2800" b="1" dirty="0"/>
              <a:t>2. Respiration – the production of energy in plant cells</a:t>
            </a:r>
          </a:p>
        </p:txBody>
      </p:sp>
      <p:pic>
        <p:nvPicPr>
          <p:cNvPr id="5" name="Picture 4">
            <a:extLst>
              <a:ext uri="{FF2B5EF4-FFF2-40B4-BE49-F238E27FC236}">
                <a16:creationId xmlns:a16="http://schemas.microsoft.com/office/drawing/2014/main" id="{7E8002FD-B67F-45C1-A5EE-392B8D1CA226}"/>
              </a:ext>
            </a:extLst>
          </p:cNvPr>
          <p:cNvPicPr>
            <a:picLocks noChangeAspect="1"/>
          </p:cNvPicPr>
          <p:nvPr/>
        </p:nvPicPr>
        <p:blipFill>
          <a:blip r:embed="rId2"/>
          <a:stretch>
            <a:fillRect/>
          </a:stretch>
        </p:blipFill>
        <p:spPr>
          <a:xfrm>
            <a:off x="2180757" y="3429000"/>
            <a:ext cx="7827309" cy="1676400"/>
          </a:xfrm>
          <a:prstGeom prst="rect">
            <a:avLst/>
          </a:prstGeom>
        </p:spPr>
      </p:pic>
    </p:spTree>
    <p:extLst>
      <p:ext uri="{BB962C8B-B14F-4D97-AF65-F5344CB8AC3E}">
        <p14:creationId xmlns:p14="http://schemas.microsoft.com/office/powerpoint/2010/main" val="189763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6A2639-9D39-4C90-8FE8-6797436BD658}"/>
              </a:ext>
            </a:extLst>
          </p:cNvPr>
          <p:cNvSpPr txBox="1"/>
          <p:nvPr/>
        </p:nvSpPr>
        <p:spPr>
          <a:xfrm>
            <a:off x="417512" y="2413337"/>
            <a:ext cx="11353800" cy="1015663"/>
          </a:xfrm>
          <a:prstGeom prst="rect">
            <a:avLst/>
          </a:prstGeom>
          <a:noFill/>
        </p:spPr>
        <p:txBody>
          <a:bodyPr wrap="square" rtlCol="0">
            <a:spAutoFit/>
          </a:bodyPr>
          <a:lstStyle/>
          <a:p>
            <a:pPr algn="ctr"/>
            <a:r>
              <a:rPr lang="en-US" sz="6000" b="1" dirty="0"/>
              <a:t>What changes does fall bring?</a:t>
            </a:r>
            <a:endParaRPr lang="en-US" sz="6000" dirty="0"/>
          </a:p>
        </p:txBody>
      </p:sp>
    </p:spTree>
    <p:extLst>
      <p:ext uri="{BB962C8B-B14F-4D97-AF65-F5344CB8AC3E}">
        <p14:creationId xmlns:p14="http://schemas.microsoft.com/office/powerpoint/2010/main" val="59107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912812" y="1752600"/>
            <a:ext cx="10363200" cy="1373156"/>
          </a:xfrm>
        </p:spPr>
        <p:txBody>
          <a:bodyPr>
            <a:normAutofit/>
          </a:bodyPr>
          <a:lstStyle/>
          <a:p>
            <a:pPr marL="0" indent="0" algn="ctr">
              <a:buNone/>
            </a:pPr>
            <a:r>
              <a:rPr lang="en-US" sz="2800" b="1" dirty="0"/>
              <a:t>2. Respiration – the production of energy in plant cells</a:t>
            </a:r>
          </a:p>
        </p:txBody>
      </p:sp>
      <p:sp>
        <p:nvSpPr>
          <p:cNvPr id="7" name="TextBox 6">
            <a:extLst>
              <a:ext uri="{FF2B5EF4-FFF2-40B4-BE49-F238E27FC236}">
                <a16:creationId xmlns:a16="http://schemas.microsoft.com/office/drawing/2014/main" id="{A08E62FE-A726-44EF-93F2-E3244AD91167}"/>
              </a:ext>
            </a:extLst>
          </p:cNvPr>
          <p:cNvSpPr txBox="1"/>
          <p:nvPr/>
        </p:nvSpPr>
        <p:spPr>
          <a:xfrm>
            <a:off x="150812" y="3125756"/>
            <a:ext cx="7772400" cy="1138773"/>
          </a:xfrm>
          <a:prstGeom prst="rect">
            <a:avLst/>
          </a:prstGeom>
          <a:noFill/>
        </p:spPr>
        <p:txBody>
          <a:bodyPr wrap="square" rtlCol="0">
            <a:spAutoFit/>
          </a:bodyPr>
          <a:lstStyle/>
          <a:p>
            <a:r>
              <a:rPr lang="en-US" sz="2000" b="1" dirty="0"/>
              <a:t>Purpose: </a:t>
            </a:r>
          </a:p>
          <a:p>
            <a:pPr marL="342900" indent="-342900">
              <a:buFont typeface="Arial" panose="020B0604020202020204" pitchFamily="34" charset="0"/>
              <a:buChar char="•"/>
            </a:pPr>
            <a:r>
              <a:rPr lang="en-US" sz="2400" dirty="0"/>
              <a:t>Turn sugar into usable energy for the cells so they can perform their functions</a:t>
            </a:r>
          </a:p>
        </p:txBody>
      </p:sp>
      <p:pic>
        <p:nvPicPr>
          <p:cNvPr id="6" name="Picture 5">
            <a:extLst>
              <a:ext uri="{FF2B5EF4-FFF2-40B4-BE49-F238E27FC236}">
                <a16:creationId xmlns:a16="http://schemas.microsoft.com/office/drawing/2014/main" id="{7D58A60B-76B4-4FDA-B615-443177322C27}"/>
              </a:ext>
            </a:extLst>
          </p:cNvPr>
          <p:cNvPicPr>
            <a:picLocks noChangeAspect="1"/>
          </p:cNvPicPr>
          <p:nvPr/>
        </p:nvPicPr>
        <p:blipFill>
          <a:blip r:embed="rId2"/>
          <a:stretch>
            <a:fillRect/>
          </a:stretch>
        </p:blipFill>
        <p:spPr>
          <a:xfrm>
            <a:off x="7923212" y="2380757"/>
            <a:ext cx="3556000" cy="4267200"/>
          </a:xfrm>
          <a:prstGeom prst="rect">
            <a:avLst/>
          </a:prstGeom>
        </p:spPr>
      </p:pic>
      <p:sp>
        <p:nvSpPr>
          <p:cNvPr id="8" name="TextBox 7">
            <a:extLst>
              <a:ext uri="{FF2B5EF4-FFF2-40B4-BE49-F238E27FC236}">
                <a16:creationId xmlns:a16="http://schemas.microsoft.com/office/drawing/2014/main" id="{7D478A57-FF9D-479A-A58A-95D38823F70C}"/>
              </a:ext>
            </a:extLst>
          </p:cNvPr>
          <p:cNvSpPr txBox="1"/>
          <p:nvPr/>
        </p:nvSpPr>
        <p:spPr>
          <a:xfrm flipH="1">
            <a:off x="1438387" y="2362200"/>
            <a:ext cx="5806850" cy="400110"/>
          </a:xfrm>
          <a:prstGeom prst="rect">
            <a:avLst/>
          </a:prstGeom>
          <a:noFill/>
        </p:spPr>
        <p:txBody>
          <a:bodyPr wrap="square" rtlCol="0">
            <a:spAutoFit/>
          </a:bodyPr>
          <a:lstStyle/>
          <a:p>
            <a:r>
              <a:rPr lang="en-US" sz="2000" b="1" dirty="0"/>
              <a:t>Sugar + Oxygen </a:t>
            </a:r>
            <a:r>
              <a:rPr lang="en-US" sz="2000" b="1" dirty="0">
                <a:sym typeface="Wingdings" panose="05000000000000000000" pitchFamily="2" charset="2"/>
              </a:rPr>
              <a:t> Energy + Water + CO2</a:t>
            </a:r>
            <a:endParaRPr lang="en-US" sz="2000" b="1" dirty="0"/>
          </a:p>
        </p:txBody>
      </p:sp>
    </p:spTree>
    <p:extLst>
      <p:ext uri="{BB962C8B-B14F-4D97-AF65-F5344CB8AC3E}">
        <p14:creationId xmlns:p14="http://schemas.microsoft.com/office/powerpoint/2010/main" val="17976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912812" y="1752600"/>
            <a:ext cx="10363200" cy="1373156"/>
          </a:xfrm>
        </p:spPr>
        <p:txBody>
          <a:bodyPr>
            <a:normAutofit/>
          </a:bodyPr>
          <a:lstStyle/>
          <a:p>
            <a:pPr marL="0" indent="0" algn="ctr">
              <a:buNone/>
            </a:pPr>
            <a:r>
              <a:rPr lang="en-US" sz="2800" b="1" dirty="0"/>
              <a:t>2. Respiration – the production of energy in plant cells</a:t>
            </a:r>
          </a:p>
        </p:txBody>
      </p:sp>
      <p:sp>
        <p:nvSpPr>
          <p:cNvPr id="7" name="TextBox 6">
            <a:extLst>
              <a:ext uri="{FF2B5EF4-FFF2-40B4-BE49-F238E27FC236}">
                <a16:creationId xmlns:a16="http://schemas.microsoft.com/office/drawing/2014/main" id="{A08E62FE-A726-44EF-93F2-E3244AD91167}"/>
              </a:ext>
            </a:extLst>
          </p:cNvPr>
          <p:cNvSpPr txBox="1"/>
          <p:nvPr/>
        </p:nvSpPr>
        <p:spPr>
          <a:xfrm>
            <a:off x="150812" y="3125756"/>
            <a:ext cx="7772400" cy="1015663"/>
          </a:xfrm>
          <a:prstGeom prst="rect">
            <a:avLst/>
          </a:prstGeom>
          <a:noFill/>
        </p:spPr>
        <p:txBody>
          <a:bodyPr wrap="square" rtlCol="0">
            <a:spAutoFit/>
          </a:bodyPr>
          <a:lstStyle/>
          <a:p>
            <a:r>
              <a:rPr lang="en-US" sz="2000" b="1" dirty="0"/>
              <a:t>Purpose: </a:t>
            </a:r>
          </a:p>
          <a:p>
            <a:pPr marL="342900" indent="-342900">
              <a:buFont typeface="Arial" panose="020B0604020202020204" pitchFamily="34" charset="0"/>
              <a:buChar char="•"/>
            </a:pPr>
            <a:r>
              <a:rPr lang="en-US" sz="2000" dirty="0"/>
              <a:t>Turn sugar into usable energy for the cells so they can perform their functions</a:t>
            </a:r>
          </a:p>
        </p:txBody>
      </p:sp>
      <p:pic>
        <p:nvPicPr>
          <p:cNvPr id="6" name="Picture 5">
            <a:extLst>
              <a:ext uri="{FF2B5EF4-FFF2-40B4-BE49-F238E27FC236}">
                <a16:creationId xmlns:a16="http://schemas.microsoft.com/office/drawing/2014/main" id="{7D58A60B-76B4-4FDA-B615-443177322C27}"/>
              </a:ext>
            </a:extLst>
          </p:cNvPr>
          <p:cNvPicPr>
            <a:picLocks noChangeAspect="1"/>
          </p:cNvPicPr>
          <p:nvPr/>
        </p:nvPicPr>
        <p:blipFill>
          <a:blip r:embed="rId2"/>
          <a:stretch>
            <a:fillRect/>
          </a:stretch>
        </p:blipFill>
        <p:spPr>
          <a:xfrm>
            <a:off x="7923212" y="2380757"/>
            <a:ext cx="3556000" cy="4267200"/>
          </a:xfrm>
          <a:prstGeom prst="rect">
            <a:avLst/>
          </a:prstGeom>
        </p:spPr>
      </p:pic>
      <p:sp>
        <p:nvSpPr>
          <p:cNvPr id="8" name="TextBox 7">
            <a:extLst>
              <a:ext uri="{FF2B5EF4-FFF2-40B4-BE49-F238E27FC236}">
                <a16:creationId xmlns:a16="http://schemas.microsoft.com/office/drawing/2014/main" id="{7D478A57-FF9D-479A-A58A-95D38823F70C}"/>
              </a:ext>
            </a:extLst>
          </p:cNvPr>
          <p:cNvSpPr txBox="1"/>
          <p:nvPr/>
        </p:nvSpPr>
        <p:spPr>
          <a:xfrm flipH="1">
            <a:off x="1438387" y="2362200"/>
            <a:ext cx="5806850" cy="400110"/>
          </a:xfrm>
          <a:prstGeom prst="rect">
            <a:avLst/>
          </a:prstGeom>
          <a:noFill/>
        </p:spPr>
        <p:txBody>
          <a:bodyPr wrap="square" rtlCol="0">
            <a:spAutoFit/>
          </a:bodyPr>
          <a:lstStyle/>
          <a:p>
            <a:r>
              <a:rPr lang="en-US" sz="2000" b="1" dirty="0"/>
              <a:t>Sugar + Oxygen </a:t>
            </a:r>
            <a:r>
              <a:rPr lang="en-US" sz="2000" b="1" dirty="0">
                <a:sym typeface="Wingdings" panose="05000000000000000000" pitchFamily="2" charset="2"/>
              </a:rPr>
              <a:t> Energy + Water + CO2</a:t>
            </a:r>
            <a:endParaRPr lang="en-US" sz="2000" b="1" dirty="0"/>
          </a:p>
        </p:txBody>
      </p:sp>
      <p:sp>
        <p:nvSpPr>
          <p:cNvPr id="10" name="TextBox 9">
            <a:extLst>
              <a:ext uri="{FF2B5EF4-FFF2-40B4-BE49-F238E27FC236}">
                <a16:creationId xmlns:a16="http://schemas.microsoft.com/office/drawing/2014/main" id="{4805684E-CF5A-4793-A29B-001DFFDD1BEA}"/>
              </a:ext>
            </a:extLst>
          </p:cNvPr>
          <p:cNvSpPr txBox="1"/>
          <p:nvPr/>
        </p:nvSpPr>
        <p:spPr>
          <a:xfrm>
            <a:off x="150812" y="4197637"/>
            <a:ext cx="7772400" cy="1107996"/>
          </a:xfrm>
          <a:prstGeom prst="rect">
            <a:avLst/>
          </a:prstGeom>
          <a:noFill/>
        </p:spPr>
        <p:txBody>
          <a:bodyPr wrap="square">
            <a:spAutoFit/>
          </a:bodyPr>
          <a:lstStyle/>
          <a:p>
            <a:r>
              <a:rPr lang="en-US" sz="1800" b="1" dirty="0"/>
              <a:t>Simple steps:</a:t>
            </a:r>
            <a:endParaRPr lang="en-US" sz="1800" dirty="0"/>
          </a:p>
          <a:p>
            <a:pPr marL="342900" indent="-342900">
              <a:buFont typeface="Arial" panose="020B0604020202020204" pitchFamily="34" charset="0"/>
              <a:buChar char="•"/>
            </a:pPr>
            <a:r>
              <a:rPr lang="en-US" sz="2400" dirty="0"/>
              <a:t>Oxygen is taken in through stomata and to cells in the plant</a:t>
            </a:r>
          </a:p>
        </p:txBody>
      </p:sp>
    </p:spTree>
    <p:extLst>
      <p:ext uri="{BB962C8B-B14F-4D97-AF65-F5344CB8AC3E}">
        <p14:creationId xmlns:p14="http://schemas.microsoft.com/office/powerpoint/2010/main" val="280607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912812" y="1752600"/>
            <a:ext cx="10363200" cy="1373156"/>
          </a:xfrm>
        </p:spPr>
        <p:txBody>
          <a:bodyPr>
            <a:normAutofit/>
          </a:bodyPr>
          <a:lstStyle/>
          <a:p>
            <a:pPr marL="0" indent="0" algn="ctr">
              <a:buNone/>
            </a:pPr>
            <a:r>
              <a:rPr lang="en-US" sz="2800" b="1" dirty="0"/>
              <a:t>2. Respiration – the production of energy in plant cells</a:t>
            </a:r>
          </a:p>
        </p:txBody>
      </p:sp>
      <p:sp>
        <p:nvSpPr>
          <p:cNvPr id="7" name="TextBox 6">
            <a:extLst>
              <a:ext uri="{FF2B5EF4-FFF2-40B4-BE49-F238E27FC236}">
                <a16:creationId xmlns:a16="http://schemas.microsoft.com/office/drawing/2014/main" id="{A08E62FE-A726-44EF-93F2-E3244AD91167}"/>
              </a:ext>
            </a:extLst>
          </p:cNvPr>
          <p:cNvSpPr txBox="1"/>
          <p:nvPr/>
        </p:nvSpPr>
        <p:spPr>
          <a:xfrm>
            <a:off x="150812" y="3125756"/>
            <a:ext cx="7772400" cy="1015663"/>
          </a:xfrm>
          <a:prstGeom prst="rect">
            <a:avLst/>
          </a:prstGeom>
          <a:noFill/>
        </p:spPr>
        <p:txBody>
          <a:bodyPr wrap="square" rtlCol="0">
            <a:spAutoFit/>
          </a:bodyPr>
          <a:lstStyle/>
          <a:p>
            <a:r>
              <a:rPr lang="en-US" sz="2000" b="1" dirty="0"/>
              <a:t>Purpose: </a:t>
            </a:r>
          </a:p>
          <a:p>
            <a:pPr marL="342900" indent="-342900">
              <a:buFont typeface="Arial" panose="020B0604020202020204" pitchFamily="34" charset="0"/>
              <a:buChar char="•"/>
            </a:pPr>
            <a:r>
              <a:rPr lang="en-US" sz="2000" dirty="0"/>
              <a:t>Turn sugar into usable energy for the cells so they can perform their functions</a:t>
            </a:r>
          </a:p>
        </p:txBody>
      </p:sp>
      <p:pic>
        <p:nvPicPr>
          <p:cNvPr id="6" name="Picture 5">
            <a:extLst>
              <a:ext uri="{FF2B5EF4-FFF2-40B4-BE49-F238E27FC236}">
                <a16:creationId xmlns:a16="http://schemas.microsoft.com/office/drawing/2014/main" id="{7D58A60B-76B4-4FDA-B615-443177322C27}"/>
              </a:ext>
            </a:extLst>
          </p:cNvPr>
          <p:cNvPicPr>
            <a:picLocks noChangeAspect="1"/>
          </p:cNvPicPr>
          <p:nvPr/>
        </p:nvPicPr>
        <p:blipFill>
          <a:blip r:embed="rId2"/>
          <a:stretch>
            <a:fillRect/>
          </a:stretch>
        </p:blipFill>
        <p:spPr>
          <a:xfrm>
            <a:off x="7923212" y="2380757"/>
            <a:ext cx="3556000" cy="4267200"/>
          </a:xfrm>
          <a:prstGeom prst="rect">
            <a:avLst/>
          </a:prstGeom>
        </p:spPr>
      </p:pic>
      <p:sp>
        <p:nvSpPr>
          <p:cNvPr id="8" name="TextBox 7">
            <a:extLst>
              <a:ext uri="{FF2B5EF4-FFF2-40B4-BE49-F238E27FC236}">
                <a16:creationId xmlns:a16="http://schemas.microsoft.com/office/drawing/2014/main" id="{7D478A57-FF9D-479A-A58A-95D38823F70C}"/>
              </a:ext>
            </a:extLst>
          </p:cNvPr>
          <p:cNvSpPr txBox="1"/>
          <p:nvPr/>
        </p:nvSpPr>
        <p:spPr>
          <a:xfrm flipH="1">
            <a:off x="1438387" y="2362200"/>
            <a:ext cx="5806850" cy="400110"/>
          </a:xfrm>
          <a:prstGeom prst="rect">
            <a:avLst/>
          </a:prstGeom>
          <a:noFill/>
        </p:spPr>
        <p:txBody>
          <a:bodyPr wrap="square" rtlCol="0">
            <a:spAutoFit/>
          </a:bodyPr>
          <a:lstStyle/>
          <a:p>
            <a:r>
              <a:rPr lang="en-US" sz="2000" b="1" dirty="0"/>
              <a:t>Sugar + Oxygen </a:t>
            </a:r>
            <a:r>
              <a:rPr lang="en-US" sz="2000" b="1" dirty="0">
                <a:sym typeface="Wingdings" panose="05000000000000000000" pitchFamily="2" charset="2"/>
              </a:rPr>
              <a:t> Energy + Water + CO2</a:t>
            </a:r>
            <a:endParaRPr lang="en-US" sz="2000" b="1" dirty="0"/>
          </a:p>
        </p:txBody>
      </p:sp>
      <p:sp>
        <p:nvSpPr>
          <p:cNvPr id="10" name="TextBox 9">
            <a:extLst>
              <a:ext uri="{FF2B5EF4-FFF2-40B4-BE49-F238E27FC236}">
                <a16:creationId xmlns:a16="http://schemas.microsoft.com/office/drawing/2014/main" id="{4805684E-CF5A-4793-A29B-001DFFDD1BEA}"/>
              </a:ext>
            </a:extLst>
          </p:cNvPr>
          <p:cNvSpPr txBox="1"/>
          <p:nvPr/>
        </p:nvSpPr>
        <p:spPr>
          <a:xfrm>
            <a:off x="150812" y="4197637"/>
            <a:ext cx="7772400" cy="1754326"/>
          </a:xfrm>
          <a:prstGeom prst="rect">
            <a:avLst/>
          </a:prstGeom>
          <a:noFill/>
        </p:spPr>
        <p:txBody>
          <a:bodyPr wrap="square">
            <a:spAutoFit/>
          </a:bodyPr>
          <a:lstStyle/>
          <a:p>
            <a:r>
              <a:rPr lang="en-US" sz="1800" b="1" dirty="0"/>
              <a:t>Simple steps:</a:t>
            </a:r>
            <a:endParaRPr lang="en-US" sz="1800" dirty="0"/>
          </a:p>
          <a:p>
            <a:pPr marL="342900" indent="-342900">
              <a:buFont typeface="Arial" panose="020B0604020202020204" pitchFamily="34" charset="0"/>
              <a:buChar char="•"/>
            </a:pPr>
            <a:r>
              <a:rPr lang="en-US" sz="1800" dirty="0"/>
              <a:t>Oxygen is taken in through stomata and to cells in the plant</a:t>
            </a:r>
          </a:p>
          <a:p>
            <a:pPr marL="342900" indent="-342900">
              <a:buFont typeface="Arial" panose="020B0604020202020204" pitchFamily="34" charset="0"/>
              <a:buChar char="•"/>
            </a:pPr>
            <a:r>
              <a:rPr lang="en-US" sz="2400" dirty="0"/>
              <a:t>Within the cell, sugar (produced by photosynthesis) combines with the oxygen to produce usable energy, water, and CO2. </a:t>
            </a:r>
          </a:p>
        </p:txBody>
      </p:sp>
    </p:spTree>
    <p:extLst>
      <p:ext uri="{BB962C8B-B14F-4D97-AF65-F5344CB8AC3E}">
        <p14:creationId xmlns:p14="http://schemas.microsoft.com/office/powerpoint/2010/main" val="194163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912812" y="1752600"/>
            <a:ext cx="10363200" cy="1373156"/>
          </a:xfrm>
        </p:spPr>
        <p:txBody>
          <a:bodyPr>
            <a:normAutofit/>
          </a:bodyPr>
          <a:lstStyle/>
          <a:p>
            <a:pPr marL="0" indent="0" algn="ctr">
              <a:buNone/>
            </a:pPr>
            <a:r>
              <a:rPr lang="en-US" sz="2800" b="1" dirty="0"/>
              <a:t>2. Respiration – the production of energy in plant cells</a:t>
            </a:r>
          </a:p>
        </p:txBody>
      </p:sp>
      <p:sp>
        <p:nvSpPr>
          <p:cNvPr id="7" name="TextBox 6">
            <a:extLst>
              <a:ext uri="{FF2B5EF4-FFF2-40B4-BE49-F238E27FC236}">
                <a16:creationId xmlns:a16="http://schemas.microsoft.com/office/drawing/2014/main" id="{A08E62FE-A726-44EF-93F2-E3244AD91167}"/>
              </a:ext>
            </a:extLst>
          </p:cNvPr>
          <p:cNvSpPr txBox="1"/>
          <p:nvPr/>
        </p:nvSpPr>
        <p:spPr>
          <a:xfrm>
            <a:off x="150812" y="3125756"/>
            <a:ext cx="7772400" cy="1015663"/>
          </a:xfrm>
          <a:prstGeom prst="rect">
            <a:avLst/>
          </a:prstGeom>
          <a:noFill/>
        </p:spPr>
        <p:txBody>
          <a:bodyPr wrap="square" rtlCol="0">
            <a:spAutoFit/>
          </a:bodyPr>
          <a:lstStyle/>
          <a:p>
            <a:r>
              <a:rPr lang="en-US" sz="2000" b="1" dirty="0"/>
              <a:t>Purpose: </a:t>
            </a:r>
          </a:p>
          <a:p>
            <a:pPr marL="342900" indent="-342900">
              <a:buFont typeface="Arial" panose="020B0604020202020204" pitchFamily="34" charset="0"/>
              <a:buChar char="•"/>
            </a:pPr>
            <a:r>
              <a:rPr lang="en-US" sz="2000" dirty="0"/>
              <a:t>Turn sugar into usable energy for the cells so they can perform their functions</a:t>
            </a:r>
          </a:p>
        </p:txBody>
      </p:sp>
      <p:pic>
        <p:nvPicPr>
          <p:cNvPr id="6" name="Picture 5">
            <a:extLst>
              <a:ext uri="{FF2B5EF4-FFF2-40B4-BE49-F238E27FC236}">
                <a16:creationId xmlns:a16="http://schemas.microsoft.com/office/drawing/2014/main" id="{7D58A60B-76B4-4FDA-B615-443177322C27}"/>
              </a:ext>
            </a:extLst>
          </p:cNvPr>
          <p:cNvPicPr>
            <a:picLocks noChangeAspect="1"/>
          </p:cNvPicPr>
          <p:nvPr/>
        </p:nvPicPr>
        <p:blipFill>
          <a:blip r:embed="rId2"/>
          <a:stretch>
            <a:fillRect/>
          </a:stretch>
        </p:blipFill>
        <p:spPr>
          <a:xfrm>
            <a:off x="7923212" y="2380757"/>
            <a:ext cx="3556000" cy="4267200"/>
          </a:xfrm>
          <a:prstGeom prst="rect">
            <a:avLst/>
          </a:prstGeom>
        </p:spPr>
      </p:pic>
      <p:sp>
        <p:nvSpPr>
          <p:cNvPr id="8" name="TextBox 7">
            <a:extLst>
              <a:ext uri="{FF2B5EF4-FFF2-40B4-BE49-F238E27FC236}">
                <a16:creationId xmlns:a16="http://schemas.microsoft.com/office/drawing/2014/main" id="{7D478A57-FF9D-479A-A58A-95D38823F70C}"/>
              </a:ext>
            </a:extLst>
          </p:cNvPr>
          <p:cNvSpPr txBox="1"/>
          <p:nvPr/>
        </p:nvSpPr>
        <p:spPr>
          <a:xfrm flipH="1">
            <a:off x="1438387" y="2362200"/>
            <a:ext cx="5806850" cy="400110"/>
          </a:xfrm>
          <a:prstGeom prst="rect">
            <a:avLst/>
          </a:prstGeom>
          <a:noFill/>
        </p:spPr>
        <p:txBody>
          <a:bodyPr wrap="square" rtlCol="0">
            <a:spAutoFit/>
          </a:bodyPr>
          <a:lstStyle/>
          <a:p>
            <a:r>
              <a:rPr lang="en-US" sz="2000" b="1" dirty="0"/>
              <a:t>Sugar + Oxygen </a:t>
            </a:r>
            <a:r>
              <a:rPr lang="en-US" sz="2000" b="1" dirty="0">
                <a:sym typeface="Wingdings" panose="05000000000000000000" pitchFamily="2" charset="2"/>
              </a:rPr>
              <a:t> Energy + Water + CO2</a:t>
            </a:r>
            <a:endParaRPr lang="en-US" sz="2000" b="1" dirty="0"/>
          </a:p>
        </p:txBody>
      </p:sp>
      <p:sp>
        <p:nvSpPr>
          <p:cNvPr id="10" name="TextBox 9">
            <a:extLst>
              <a:ext uri="{FF2B5EF4-FFF2-40B4-BE49-F238E27FC236}">
                <a16:creationId xmlns:a16="http://schemas.microsoft.com/office/drawing/2014/main" id="{4805684E-CF5A-4793-A29B-001DFFDD1BEA}"/>
              </a:ext>
            </a:extLst>
          </p:cNvPr>
          <p:cNvSpPr txBox="1"/>
          <p:nvPr/>
        </p:nvSpPr>
        <p:spPr>
          <a:xfrm>
            <a:off x="150812" y="4197637"/>
            <a:ext cx="7772400" cy="1938992"/>
          </a:xfrm>
          <a:prstGeom prst="rect">
            <a:avLst/>
          </a:prstGeom>
          <a:noFill/>
        </p:spPr>
        <p:txBody>
          <a:bodyPr wrap="square">
            <a:spAutoFit/>
          </a:bodyPr>
          <a:lstStyle/>
          <a:p>
            <a:r>
              <a:rPr lang="en-US" sz="1800" b="1" dirty="0"/>
              <a:t>Simple steps:</a:t>
            </a:r>
            <a:endParaRPr lang="en-US" sz="1800" dirty="0"/>
          </a:p>
          <a:p>
            <a:pPr marL="342900" indent="-342900">
              <a:buFont typeface="Arial" panose="020B0604020202020204" pitchFamily="34" charset="0"/>
              <a:buChar char="•"/>
            </a:pPr>
            <a:r>
              <a:rPr lang="en-US" sz="1800" dirty="0"/>
              <a:t>Oxygen is taken in through stomata and to cells in the plant</a:t>
            </a:r>
          </a:p>
          <a:p>
            <a:pPr marL="342900" indent="-342900">
              <a:buFont typeface="Arial" panose="020B0604020202020204" pitchFamily="34" charset="0"/>
              <a:buChar char="•"/>
            </a:pPr>
            <a:r>
              <a:rPr lang="en-US" sz="1800" dirty="0"/>
              <a:t>Within the cell, sugar (produced by photosynthesis) combines with the oxygen to produce usable energy, water, and CO2. </a:t>
            </a:r>
          </a:p>
          <a:p>
            <a:pPr marL="342900" indent="-342900">
              <a:buFont typeface="Arial" panose="020B0604020202020204" pitchFamily="34" charset="0"/>
              <a:buChar char="•"/>
            </a:pPr>
            <a:r>
              <a:rPr lang="en-US" sz="2400" dirty="0"/>
              <a:t>The CO2 along with water vapor is released back into the atmosphere through the stomata.</a:t>
            </a:r>
          </a:p>
        </p:txBody>
      </p:sp>
    </p:spTree>
    <p:extLst>
      <p:ext uri="{BB962C8B-B14F-4D97-AF65-F5344CB8AC3E}">
        <p14:creationId xmlns:p14="http://schemas.microsoft.com/office/powerpoint/2010/main" val="165569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379412" y="1905000"/>
            <a:ext cx="2667000" cy="914400"/>
          </a:xfrm>
        </p:spPr>
        <p:txBody>
          <a:bodyPr>
            <a:normAutofit/>
          </a:bodyPr>
          <a:lstStyle/>
          <a:p>
            <a:pPr marL="0" indent="0" algn="ctr">
              <a:buNone/>
            </a:pPr>
            <a:r>
              <a:rPr lang="en-US" sz="2800" b="1" dirty="0"/>
              <a:t>To review…</a:t>
            </a:r>
          </a:p>
        </p:txBody>
      </p:sp>
      <p:pic>
        <p:nvPicPr>
          <p:cNvPr id="14" name="Picture 13">
            <a:extLst>
              <a:ext uri="{FF2B5EF4-FFF2-40B4-BE49-F238E27FC236}">
                <a16:creationId xmlns:a16="http://schemas.microsoft.com/office/drawing/2014/main" id="{AFF30CA9-898C-4DD2-BBFE-FE8E525D44A5}"/>
              </a:ext>
            </a:extLst>
          </p:cNvPr>
          <p:cNvPicPr>
            <a:picLocks noChangeAspect="1"/>
          </p:cNvPicPr>
          <p:nvPr/>
        </p:nvPicPr>
        <p:blipFill>
          <a:blip r:embed="rId2"/>
          <a:stretch>
            <a:fillRect/>
          </a:stretch>
        </p:blipFill>
        <p:spPr>
          <a:xfrm>
            <a:off x="6475412" y="1768382"/>
            <a:ext cx="5038725" cy="4899895"/>
          </a:xfrm>
          <a:prstGeom prst="rect">
            <a:avLst/>
          </a:prstGeom>
        </p:spPr>
      </p:pic>
      <p:sp>
        <p:nvSpPr>
          <p:cNvPr id="15" name="TextBox 14">
            <a:extLst>
              <a:ext uri="{FF2B5EF4-FFF2-40B4-BE49-F238E27FC236}">
                <a16:creationId xmlns:a16="http://schemas.microsoft.com/office/drawing/2014/main" id="{B88A7C46-F888-40EB-BA54-D0072C2991AF}"/>
              </a:ext>
            </a:extLst>
          </p:cNvPr>
          <p:cNvSpPr txBox="1"/>
          <p:nvPr/>
        </p:nvSpPr>
        <p:spPr>
          <a:xfrm>
            <a:off x="150812" y="2747109"/>
            <a:ext cx="6324600" cy="1569660"/>
          </a:xfrm>
          <a:prstGeom prst="rect">
            <a:avLst/>
          </a:prstGeom>
          <a:noFill/>
        </p:spPr>
        <p:txBody>
          <a:bodyPr wrap="square" rtlCol="0">
            <a:spAutoFit/>
          </a:bodyPr>
          <a:lstStyle/>
          <a:p>
            <a:r>
              <a:rPr lang="en-US" sz="2000" b="1" dirty="0"/>
              <a:t>Photosynthesis </a:t>
            </a:r>
            <a:r>
              <a:rPr lang="en-US" sz="2000" dirty="0">
                <a:sym typeface="Wingdings" panose="05000000000000000000" pitchFamily="2" charset="2"/>
              </a:rPr>
              <a:t> </a:t>
            </a:r>
            <a:r>
              <a:rPr lang="en-US" sz="2400" dirty="0">
                <a:sym typeface="Wingdings" panose="05000000000000000000" pitchFamily="2" charset="2"/>
              </a:rPr>
              <a:t>plants take CO2 from air, water from roots, and energy from sunlight to make food (sugar) and oxygen. </a:t>
            </a:r>
          </a:p>
          <a:p>
            <a:r>
              <a:rPr lang="en-US" sz="2400" dirty="0">
                <a:sym typeface="Wingdings" panose="05000000000000000000" pitchFamily="2" charset="2"/>
              </a:rPr>
              <a:t>Happens only during daylight.</a:t>
            </a:r>
            <a:endParaRPr lang="en-US" sz="2400" dirty="0"/>
          </a:p>
        </p:txBody>
      </p:sp>
    </p:spTree>
    <p:extLst>
      <p:ext uri="{BB962C8B-B14F-4D97-AF65-F5344CB8AC3E}">
        <p14:creationId xmlns:p14="http://schemas.microsoft.com/office/powerpoint/2010/main" val="319945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379412" y="1905000"/>
            <a:ext cx="2667000" cy="914400"/>
          </a:xfrm>
        </p:spPr>
        <p:txBody>
          <a:bodyPr>
            <a:normAutofit/>
          </a:bodyPr>
          <a:lstStyle/>
          <a:p>
            <a:pPr marL="0" indent="0" algn="ctr">
              <a:buNone/>
            </a:pPr>
            <a:r>
              <a:rPr lang="en-US" sz="2800" b="1" dirty="0"/>
              <a:t>To review…</a:t>
            </a:r>
          </a:p>
        </p:txBody>
      </p:sp>
      <p:pic>
        <p:nvPicPr>
          <p:cNvPr id="14" name="Picture 13">
            <a:extLst>
              <a:ext uri="{FF2B5EF4-FFF2-40B4-BE49-F238E27FC236}">
                <a16:creationId xmlns:a16="http://schemas.microsoft.com/office/drawing/2014/main" id="{AFF30CA9-898C-4DD2-BBFE-FE8E525D44A5}"/>
              </a:ext>
            </a:extLst>
          </p:cNvPr>
          <p:cNvPicPr>
            <a:picLocks noChangeAspect="1"/>
          </p:cNvPicPr>
          <p:nvPr/>
        </p:nvPicPr>
        <p:blipFill>
          <a:blip r:embed="rId2"/>
          <a:stretch>
            <a:fillRect/>
          </a:stretch>
        </p:blipFill>
        <p:spPr>
          <a:xfrm>
            <a:off x="6475412" y="1768382"/>
            <a:ext cx="5038725" cy="4899895"/>
          </a:xfrm>
          <a:prstGeom prst="rect">
            <a:avLst/>
          </a:prstGeom>
        </p:spPr>
      </p:pic>
      <p:sp>
        <p:nvSpPr>
          <p:cNvPr id="15" name="TextBox 14">
            <a:extLst>
              <a:ext uri="{FF2B5EF4-FFF2-40B4-BE49-F238E27FC236}">
                <a16:creationId xmlns:a16="http://schemas.microsoft.com/office/drawing/2014/main" id="{B88A7C46-F888-40EB-BA54-D0072C2991AF}"/>
              </a:ext>
            </a:extLst>
          </p:cNvPr>
          <p:cNvSpPr txBox="1"/>
          <p:nvPr/>
        </p:nvSpPr>
        <p:spPr>
          <a:xfrm>
            <a:off x="150812" y="2747109"/>
            <a:ext cx="6248400" cy="1323439"/>
          </a:xfrm>
          <a:prstGeom prst="rect">
            <a:avLst/>
          </a:prstGeom>
          <a:noFill/>
        </p:spPr>
        <p:txBody>
          <a:bodyPr wrap="square" rtlCol="0">
            <a:spAutoFit/>
          </a:bodyPr>
          <a:lstStyle/>
          <a:p>
            <a:r>
              <a:rPr lang="en-US" sz="2000" b="1" dirty="0"/>
              <a:t>Photosynthesis </a:t>
            </a:r>
            <a:r>
              <a:rPr lang="en-US" sz="2000" dirty="0">
                <a:sym typeface="Wingdings" panose="05000000000000000000" pitchFamily="2" charset="2"/>
              </a:rPr>
              <a:t>plants take CO2 from air, water from roots, and energy from sunlight to make food (sugar) and oxygen. </a:t>
            </a:r>
          </a:p>
          <a:p>
            <a:r>
              <a:rPr lang="en-US" sz="2000" dirty="0">
                <a:sym typeface="Wingdings" panose="05000000000000000000" pitchFamily="2" charset="2"/>
              </a:rPr>
              <a:t>Happens only during daylight.</a:t>
            </a:r>
            <a:endParaRPr lang="en-US" sz="2000" dirty="0"/>
          </a:p>
        </p:txBody>
      </p:sp>
      <p:sp>
        <p:nvSpPr>
          <p:cNvPr id="17" name="TextBox 16">
            <a:extLst>
              <a:ext uri="{FF2B5EF4-FFF2-40B4-BE49-F238E27FC236}">
                <a16:creationId xmlns:a16="http://schemas.microsoft.com/office/drawing/2014/main" id="{030E5060-FA43-433F-A11E-9F3148F39708}"/>
              </a:ext>
            </a:extLst>
          </p:cNvPr>
          <p:cNvSpPr txBox="1"/>
          <p:nvPr/>
        </p:nvSpPr>
        <p:spPr>
          <a:xfrm>
            <a:off x="150812" y="4115772"/>
            <a:ext cx="6361748" cy="2677656"/>
          </a:xfrm>
          <a:prstGeom prst="rect">
            <a:avLst/>
          </a:prstGeom>
          <a:noFill/>
        </p:spPr>
        <p:txBody>
          <a:bodyPr wrap="square" rtlCol="0">
            <a:spAutoFit/>
          </a:bodyPr>
          <a:lstStyle/>
          <a:p>
            <a:r>
              <a:rPr lang="en-US" sz="2000" b="1" dirty="0"/>
              <a:t>Respiration</a:t>
            </a:r>
            <a:r>
              <a:rPr lang="en-US" sz="2000" dirty="0"/>
              <a:t> </a:t>
            </a:r>
            <a:r>
              <a:rPr lang="en-US" sz="2000" dirty="0">
                <a:sym typeface="Wingdings" panose="05000000000000000000" pitchFamily="2" charset="2"/>
              </a:rPr>
              <a:t></a:t>
            </a:r>
            <a:r>
              <a:rPr lang="en-US" sz="2800" dirty="0">
                <a:sym typeface="Wingdings" panose="05000000000000000000" pitchFamily="2" charset="2"/>
              </a:rPr>
              <a:t> plants take sugar made during photosynthesis and oxygen from the atmosphere to make usable energy along with CO2 and water vapor that are released into the atmosphere. Happens day and night.</a:t>
            </a:r>
            <a:endParaRPr lang="en-US" sz="2000" dirty="0"/>
          </a:p>
        </p:txBody>
      </p:sp>
    </p:spTree>
    <p:extLst>
      <p:ext uri="{BB962C8B-B14F-4D97-AF65-F5344CB8AC3E}">
        <p14:creationId xmlns:p14="http://schemas.microsoft.com/office/powerpoint/2010/main" val="356308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1141412" y="1860421"/>
            <a:ext cx="9906000" cy="1373156"/>
          </a:xfrm>
        </p:spPr>
        <p:txBody>
          <a:bodyPr>
            <a:normAutofit/>
          </a:bodyPr>
          <a:lstStyle/>
          <a:p>
            <a:pPr marL="0" indent="0" algn="ctr">
              <a:buNone/>
            </a:pPr>
            <a:r>
              <a:rPr lang="en-US" sz="2800" b="1" dirty="0"/>
              <a:t>3. Transpiration – the evaporation of water through leaves </a:t>
            </a:r>
          </a:p>
        </p:txBody>
      </p:sp>
    </p:spTree>
    <p:extLst>
      <p:ext uri="{BB962C8B-B14F-4D97-AF65-F5344CB8AC3E}">
        <p14:creationId xmlns:p14="http://schemas.microsoft.com/office/powerpoint/2010/main" val="20076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1141412" y="1860421"/>
            <a:ext cx="9906000" cy="1373156"/>
          </a:xfrm>
        </p:spPr>
        <p:txBody>
          <a:bodyPr>
            <a:normAutofit/>
          </a:bodyPr>
          <a:lstStyle/>
          <a:p>
            <a:pPr marL="0" indent="0" algn="ctr">
              <a:buNone/>
            </a:pPr>
            <a:r>
              <a:rPr lang="en-US" sz="2800" b="1" dirty="0"/>
              <a:t>3. Transpiration – the evaporation of water through leaves </a:t>
            </a:r>
          </a:p>
        </p:txBody>
      </p:sp>
      <p:pic>
        <p:nvPicPr>
          <p:cNvPr id="5" name="Picture 4">
            <a:extLst>
              <a:ext uri="{FF2B5EF4-FFF2-40B4-BE49-F238E27FC236}">
                <a16:creationId xmlns:a16="http://schemas.microsoft.com/office/drawing/2014/main" id="{63F13E62-734F-4E77-9A3F-46BB968F9496}"/>
              </a:ext>
            </a:extLst>
          </p:cNvPr>
          <p:cNvPicPr>
            <a:picLocks noChangeAspect="1"/>
          </p:cNvPicPr>
          <p:nvPr/>
        </p:nvPicPr>
        <p:blipFill rotWithShape="1">
          <a:blip r:embed="rId2"/>
          <a:srcRect l="22882" r="21525"/>
          <a:stretch/>
        </p:blipFill>
        <p:spPr>
          <a:xfrm>
            <a:off x="6704012" y="2291656"/>
            <a:ext cx="5005388" cy="4425495"/>
          </a:xfrm>
          <a:prstGeom prst="rect">
            <a:avLst/>
          </a:prstGeom>
        </p:spPr>
      </p:pic>
      <p:sp>
        <p:nvSpPr>
          <p:cNvPr id="7" name="TextBox 6">
            <a:extLst>
              <a:ext uri="{FF2B5EF4-FFF2-40B4-BE49-F238E27FC236}">
                <a16:creationId xmlns:a16="http://schemas.microsoft.com/office/drawing/2014/main" id="{A08E62FE-A726-44EF-93F2-E3244AD91167}"/>
              </a:ext>
            </a:extLst>
          </p:cNvPr>
          <p:cNvSpPr txBox="1"/>
          <p:nvPr/>
        </p:nvSpPr>
        <p:spPr>
          <a:xfrm>
            <a:off x="452436" y="2362200"/>
            <a:ext cx="6157368" cy="1323439"/>
          </a:xfrm>
          <a:prstGeom prst="rect">
            <a:avLst/>
          </a:prstGeom>
          <a:noFill/>
        </p:spPr>
        <p:txBody>
          <a:bodyPr wrap="square" rtlCol="0">
            <a:spAutoFit/>
          </a:bodyPr>
          <a:lstStyle/>
          <a:p>
            <a:r>
              <a:rPr lang="en-US" sz="2000" b="1" dirty="0"/>
              <a:t>Purpose: </a:t>
            </a:r>
          </a:p>
          <a:p>
            <a:pPr marL="342900" indent="-342900">
              <a:buFont typeface="+mj-lt"/>
              <a:buAutoNum type="arabicPeriod"/>
            </a:pPr>
            <a:r>
              <a:rPr lang="en-US" sz="2000" dirty="0"/>
              <a:t>Evaporative cooling (like when humans sweat) </a:t>
            </a:r>
          </a:p>
          <a:p>
            <a:pPr marL="342900" indent="-342900">
              <a:buFont typeface="+mj-lt"/>
              <a:buAutoNum type="arabicPeriod"/>
            </a:pPr>
            <a:r>
              <a:rPr lang="en-US" sz="2000" dirty="0"/>
              <a:t>Getting nutrients to the leaves for photosynthesis</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11912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1141412" y="1860421"/>
            <a:ext cx="9906000" cy="1373156"/>
          </a:xfrm>
        </p:spPr>
        <p:txBody>
          <a:bodyPr>
            <a:normAutofit/>
          </a:bodyPr>
          <a:lstStyle/>
          <a:p>
            <a:pPr marL="0" indent="0" algn="ctr">
              <a:buNone/>
            </a:pPr>
            <a:r>
              <a:rPr lang="en-US" sz="2800" b="1" dirty="0"/>
              <a:t>3. Transpiration – the evaporation of water through leaves </a:t>
            </a:r>
          </a:p>
        </p:txBody>
      </p:sp>
      <p:pic>
        <p:nvPicPr>
          <p:cNvPr id="5" name="Picture 4">
            <a:extLst>
              <a:ext uri="{FF2B5EF4-FFF2-40B4-BE49-F238E27FC236}">
                <a16:creationId xmlns:a16="http://schemas.microsoft.com/office/drawing/2014/main" id="{63F13E62-734F-4E77-9A3F-46BB968F9496}"/>
              </a:ext>
            </a:extLst>
          </p:cNvPr>
          <p:cNvPicPr>
            <a:picLocks noChangeAspect="1"/>
          </p:cNvPicPr>
          <p:nvPr/>
        </p:nvPicPr>
        <p:blipFill rotWithShape="1">
          <a:blip r:embed="rId2"/>
          <a:srcRect l="22882" r="21525"/>
          <a:stretch/>
        </p:blipFill>
        <p:spPr>
          <a:xfrm>
            <a:off x="6704012" y="2291656"/>
            <a:ext cx="5005388" cy="4425495"/>
          </a:xfrm>
          <a:prstGeom prst="rect">
            <a:avLst/>
          </a:prstGeom>
        </p:spPr>
      </p:pic>
      <p:sp>
        <p:nvSpPr>
          <p:cNvPr id="7" name="TextBox 6">
            <a:extLst>
              <a:ext uri="{FF2B5EF4-FFF2-40B4-BE49-F238E27FC236}">
                <a16:creationId xmlns:a16="http://schemas.microsoft.com/office/drawing/2014/main" id="{A08E62FE-A726-44EF-93F2-E3244AD91167}"/>
              </a:ext>
            </a:extLst>
          </p:cNvPr>
          <p:cNvSpPr txBox="1"/>
          <p:nvPr/>
        </p:nvSpPr>
        <p:spPr>
          <a:xfrm>
            <a:off x="455612" y="2362200"/>
            <a:ext cx="6157368" cy="1323439"/>
          </a:xfrm>
          <a:prstGeom prst="rect">
            <a:avLst/>
          </a:prstGeom>
          <a:noFill/>
        </p:spPr>
        <p:txBody>
          <a:bodyPr wrap="square" rtlCol="0">
            <a:spAutoFit/>
          </a:bodyPr>
          <a:lstStyle/>
          <a:p>
            <a:r>
              <a:rPr lang="en-US" sz="2000" b="1" dirty="0"/>
              <a:t>Purpose: </a:t>
            </a:r>
          </a:p>
          <a:p>
            <a:pPr marL="342900" indent="-342900">
              <a:buFont typeface="+mj-lt"/>
              <a:buAutoNum type="arabicPeriod"/>
            </a:pPr>
            <a:r>
              <a:rPr lang="en-US" sz="2000" dirty="0"/>
              <a:t>Evaporative cooling (like when humans sweat) </a:t>
            </a:r>
          </a:p>
          <a:p>
            <a:pPr marL="342900" indent="-342900">
              <a:buFont typeface="+mj-lt"/>
              <a:buAutoNum type="arabicPeriod"/>
            </a:pPr>
            <a:r>
              <a:rPr lang="en-US" sz="2000" dirty="0"/>
              <a:t>Getting nutrients to the leaves for photosynthesis</a:t>
            </a:r>
          </a:p>
          <a:p>
            <a:pPr marL="285750" indent="-285750">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1E5B5335-08D2-4C3E-A7A9-8FBBEE005BF8}"/>
              </a:ext>
            </a:extLst>
          </p:cNvPr>
          <p:cNvSpPr txBox="1"/>
          <p:nvPr/>
        </p:nvSpPr>
        <p:spPr>
          <a:xfrm>
            <a:off x="486296" y="3810000"/>
            <a:ext cx="6096000" cy="1107996"/>
          </a:xfrm>
          <a:prstGeom prst="rect">
            <a:avLst/>
          </a:prstGeom>
          <a:noFill/>
        </p:spPr>
        <p:txBody>
          <a:bodyPr wrap="square">
            <a:spAutoFit/>
          </a:bodyPr>
          <a:lstStyle/>
          <a:p>
            <a:r>
              <a:rPr lang="en-US" sz="1800" b="1" dirty="0"/>
              <a:t>Simple Steps:</a:t>
            </a:r>
          </a:p>
          <a:p>
            <a:pPr marL="342900" indent="-342900">
              <a:buFont typeface="+mj-lt"/>
              <a:buAutoNum type="arabicPeriod"/>
            </a:pPr>
            <a:r>
              <a:rPr lang="en-US" sz="2400" dirty="0"/>
              <a:t>Water and minerals are absorbed through roots.</a:t>
            </a:r>
          </a:p>
        </p:txBody>
      </p:sp>
    </p:spTree>
    <p:extLst>
      <p:ext uri="{BB962C8B-B14F-4D97-AF65-F5344CB8AC3E}">
        <p14:creationId xmlns:p14="http://schemas.microsoft.com/office/powerpoint/2010/main" val="321356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1141412" y="1860421"/>
            <a:ext cx="9906000" cy="1373156"/>
          </a:xfrm>
        </p:spPr>
        <p:txBody>
          <a:bodyPr>
            <a:normAutofit/>
          </a:bodyPr>
          <a:lstStyle/>
          <a:p>
            <a:pPr marL="0" indent="0" algn="ctr">
              <a:buNone/>
            </a:pPr>
            <a:r>
              <a:rPr lang="en-US" sz="2800" b="1" dirty="0"/>
              <a:t>3. Transpiration – the evaporation of water through leaves </a:t>
            </a:r>
          </a:p>
        </p:txBody>
      </p:sp>
      <p:pic>
        <p:nvPicPr>
          <p:cNvPr id="5" name="Picture 4">
            <a:extLst>
              <a:ext uri="{FF2B5EF4-FFF2-40B4-BE49-F238E27FC236}">
                <a16:creationId xmlns:a16="http://schemas.microsoft.com/office/drawing/2014/main" id="{63F13E62-734F-4E77-9A3F-46BB968F9496}"/>
              </a:ext>
            </a:extLst>
          </p:cNvPr>
          <p:cNvPicPr>
            <a:picLocks noChangeAspect="1"/>
          </p:cNvPicPr>
          <p:nvPr/>
        </p:nvPicPr>
        <p:blipFill rotWithShape="1">
          <a:blip r:embed="rId2"/>
          <a:srcRect l="22882" r="21525"/>
          <a:stretch/>
        </p:blipFill>
        <p:spPr>
          <a:xfrm>
            <a:off x="6704012" y="2291656"/>
            <a:ext cx="5005388" cy="4425495"/>
          </a:xfrm>
          <a:prstGeom prst="rect">
            <a:avLst/>
          </a:prstGeom>
        </p:spPr>
      </p:pic>
      <p:sp>
        <p:nvSpPr>
          <p:cNvPr id="7" name="TextBox 6">
            <a:extLst>
              <a:ext uri="{FF2B5EF4-FFF2-40B4-BE49-F238E27FC236}">
                <a16:creationId xmlns:a16="http://schemas.microsoft.com/office/drawing/2014/main" id="{A08E62FE-A726-44EF-93F2-E3244AD91167}"/>
              </a:ext>
            </a:extLst>
          </p:cNvPr>
          <p:cNvSpPr txBox="1"/>
          <p:nvPr/>
        </p:nvSpPr>
        <p:spPr>
          <a:xfrm>
            <a:off x="455612" y="2362200"/>
            <a:ext cx="6157368" cy="1323439"/>
          </a:xfrm>
          <a:prstGeom prst="rect">
            <a:avLst/>
          </a:prstGeom>
          <a:noFill/>
        </p:spPr>
        <p:txBody>
          <a:bodyPr wrap="square" rtlCol="0">
            <a:spAutoFit/>
          </a:bodyPr>
          <a:lstStyle/>
          <a:p>
            <a:r>
              <a:rPr lang="en-US" sz="2000" b="1" dirty="0"/>
              <a:t>Purpose: </a:t>
            </a:r>
          </a:p>
          <a:p>
            <a:pPr marL="342900" indent="-342900">
              <a:buFont typeface="+mj-lt"/>
              <a:buAutoNum type="arabicPeriod"/>
            </a:pPr>
            <a:r>
              <a:rPr lang="en-US" sz="2000" dirty="0"/>
              <a:t>Evaporative cooling (like when humans sweat) </a:t>
            </a:r>
          </a:p>
          <a:p>
            <a:pPr marL="342900" indent="-342900">
              <a:buFont typeface="+mj-lt"/>
              <a:buAutoNum type="arabicPeriod"/>
            </a:pPr>
            <a:r>
              <a:rPr lang="en-US" sz="2000" dirty="0"/>
              <a:t>Getting nutrients to the leaves for photosynthesis</a:t>
            </a:r>
          </a:p>
          <a:p>
            <a:pPr marL="285750" indent="-285750">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1E5B5335-08D2-4C3E-A7A9-8FBBEE005BF8}"/>
              </a:ext>
            </a:extLst>
          </p:cNvPr>
          <p:cNvSpPr txBox="1"/>
          <p:nvPr/>
        </p:nvSpPr>
        <p:spPr>
          <a:xfrm>
            <a:off x="486296" y="3810000"/>
            <a:ext cx="6096000" cy="1846659"/>
          </a:xfrm>
          <a:prstGeom prst="rect">
            <a:avLst/>
          </a:prstGeom>
          <a:noFill/>
        </p:spPr>
        <p:txBody>
          <a:bodyPr wrap="square">
            <a:spAutoFit/>
          </a:bodyPr>
          <a:lstStyle/>
          <a:p>
            <a:r>
              <a:rPr lang="en-US" sz="1800" b="1" dirty="0"/>
              <a:t>Simple Steps:</a:t>
            </a:r>
          </a:p>
          <a:p>
            <a:pPr marL="342900" indent="-342900">
              <a:buFont typeface="+mj-lt"/>
              <a:buAutoNum type="arabicPeriod"/>
            </a:pPr>
            <a:r>
              <a:rPr lang="en-US" sz="2000" dirty="0"/>
              <a:t>Water and minerals are absorbed through roots.</a:t>
            </a:r>
          </a:p>
          <a:p>
            <a:pPr marL="342900" indent="-342900">
              <a:buFont typeface="+mj-lt"/>
              <a:buAutoNum type="arabicPeriod"/>
            </a:pPr>
            <a:r>
              <a:rPr lang="en-US" sz="2400" dirty="0"/>
              <a:t>Water is drawn up from the stem to and into the leaves.</a:t>
            </a:r>
          </a:p>
          <a:p>
            <a:pPr marL="342900" indent="-342900">
              <a:buFont typeface="+mj-lt"/>
              <a:buAutoNum type="arabicPeriod"/>
            </a:pPr>
            <a:endParaRPr lang="en-US" sz="2400" dirty="0"/>
          </a:p>
        </p:txBody>
      </p:sp>
    </p:spTree>
    <p:extLst>
      <p:ext uri="{BB962C8B-B14F-4D97-AF65-F5344CB8AC3E}">
        <p14:creationId xmlns:p14="http://schemas.microsoft.com/office/powerpoint/2010/main" val="146372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000" b="1" dirty="0"/>
              <a:t>What changes does fall bring?</a:t>
            </a:r>
          </a:p>
        </p:txBody>
      </p:sp>
      <p:sp>
        <p:nvSpPr>
          <p:cNvPr id="3" name="Content Placeholder 2">
            <a:extLst>
              <a:ext uri="{FF2B5EF4-FFF2-40B4-BE49-F238E27FC236}">
                <a16:creationId xmlns:a16="http://schemas.microsoft.com/office/drawing/2014/main" id="{59DBCC44-AA03-4163-813C-B324BAF6AA0A}"/>
              </a:ext>
            </a:extLst>
          </p:cNvPr>
          <p:cNvSpPr>
            <a:spLocks noGrp="1"/>
          </p:cNvSpPr>
          <p:nvPr>
            <p:ph idx="1"/>
          </p:nvPr>
        </p:nvSpPr>
        <p:spPr>
          <a:xfrm>
            <a:off x="1522412" y="1771967"/>
            <a:ext cx="9144000" cy="4267200"/>
          </a:xfrm>
        </p:spPr>
        <p:txBody>
          <a:bodyPr>
            <a:normAutofit/>
          </a:bodyPr>
          <a:lstStyle/>
          <a:p>
            <a:pPr marL="0" indent="0" algn="ctr">
              <a:buNone/>
            </a:pPr>
            <a:r>
              <a:rPr lang="en-US" sz="3600" dirty="0"/>
              <a:t>First and most importantly…</a:t>
            </a:r>
          </a:p>
          <a:p>
            <a:pPr marL="0" indent="0" algn="ctr">
              <a:buNone/>
            </a:pPr>
            <a:endParaRPr lang="en-US" sz="3600" dirty="0"/>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1141412" y="1860421"/>
            <a:ext cx="9906000" cy="1373156"/>
          </a:xfrm>
        </p:spPr>
        <p:txBody>
          <a:bodyPr>
            <a:normAutofit/>
          </a:bodyPr>
          <a:lstStyle/>
          <a:p>
            <a:pPr marL="0" indent="0" algn="ctr">
              <a:buNone/>
            </a:pPr>
            <a:r>
              <a:rPr lang="en-US" sz="2800" b="1" dirty="0"/>
              <a:t>3. Transpiration – the evaporation of water through leaves </a:t>
            </a:r>
          </a:p>
        </p:txBody>
      </p:sp>
      <p:pic>
        <p:nvPicPr>
          <p:cNvPr id="5" name="Picture 4">
            <a:extLst>
              <a:ext uri="{FF2B5EF4-FFF2-40B4-BE49-F238E27FC236}">
                <a16:creationId xmlns:a16="http://schemas.microsoft.com/office/drawing/2014/main" id="{63F13E62-734F-4E77-9A3F-46BB968F9496}"/>
              </a:ext>
            </a:extLst>
          </p:cNvPr>
          <p:cNvPicPr>
            <a:picLocks noChangeAspect="1"/>
          </p:cNvPicPr>
          <p:nvPr/>
        </p:nvPicPr>
        <p:blipFill rotWithShape="1">
          <a:blip r:embed="rId2"/>
          <a:srcRect l="22882" r="21525"/>
          <a:stretch/>
        </p:blipFill>
        <p:spPr>
          <a:xfrm>
            <a:off x="6704012" y="2291656"/>
            <a:ext cx="5005388" cy="4425495"/>
          </a:xfrm>
          <a:prstGeom prst="rect">
            <a:avLst/>
          </a:prstGeom>
        </p:spPr>
      </p:pic>
      <p:sp>
        <p:nvSpPr>
          <p:cNvPr id="7" name="TextBox 6">
            <a:extLst>
              <a:ext uri="{FF2B5EF4-FFF2-40B4-BE49-F238E27FC236}">
                <a16:creationId xmlns:a16="http://schemas.microsoft.com/office/drawing/2014/main" id="{A08E62FE-A726-44EF-93F2-E3244AD91167}"/>
              </a:ext>
            </a:extLst>
          </p:cNvPr>
          <p:cNvSpPr txBox="1"/>
          <p:nvPr/>
        </p:nvSpPr>
        <p:spPr>
          <a:xfrm>
            <a:off x="455612" y="2362200"/>
            <a:ext cx="6157368" cy="1323439"/>
          </a:xfrm>
          <a:prstGeom prst="rect">
            <a:avLst/>
          </a:prstGeom>
          <a:noFill/>
        </p:spPr>
        <p:txBody>
          <a:bodyPr wrap="square" rtlCol="0">
            <a:spAutoFit/>
          </a:bodyPr>
          <a:lstStyle/>
          <a:p>
            <a:r>
              <a:rPr lang="en-US" sz="2000" b="1" dirty="0"/>
              <a:t>Purpose: </a:t>
            </a:r>
          </a:p>
          <a:p>
            <a:pPr marL="342900" indent="-342900">
              <a:buFont typeface="+mj-lt"/>
              <a:buAutoNum type="arabicPeriod"/>
            </a:pPr>
            <a:r>
              <a:rPr lang="en-US" sz="2000" dirty="0"/>
              <a:t>Evaporative cooling (like when humans sweat) </a:t>
            </a:r>
          </a:p>
          <a:p>
            <a:pPr marL="342900" indent="-342900">
              <a:buFont typeface="+mj-lt"/>
              <a:buAutoNum type="arabicPeriod"/>
            </a:pPr>
            <a:r>
              <a:rPr lang="en-US" sz="2000" dirty="0"/>
              <a:t>Getting nutrients to the leaves for photosynthesis</a:t>
            </a:r>
          </a:p>
          <a:p>
            <a:pPr marL="285750" indent="-285750">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1E5B5335-08D2-4C3E-A7A9-8FBBEE005BF8}"/>
              </a:ext>
            </a:extLst>
          </p:cNvPr>
          <p:cNvSpPr txBox="1"/>
          <p:nvPr/>
        </p:nvSpPr>
        <p:spPr>
          <a:xfrm>
            <a:off x="486296" y="3810000"/>
            <a:ext cx="6096000" cy="2031325"/>
          </a:xfrm>
          <a:prstGeom prst="rect">
            <a:avLst/>
          </a:prstGeom>
          <a:noFill/>
        </p:spPr>
        <p:txBody>
          <a:bodyPr wrap="square">
            <a:spAutoFit/>
          </a:bodyPr>
          <a:lstStyle/>
          <a:p>
            <a:r>
              <a:rPr lang="en-US" sz="1800" b="1" dirty="0"/>
              <a:t>Simple Steps:</a:t>
            </a:r>
          </a:p>
          <a:p>
            <a:pPr marL="342900" indent="-342900">
              <a:buFont typeface="+mj-lt"/>
              <a:buAutoNum type="arabicPeriod"/>
            </a:pPr>
            <a:r>
              <a:rPr lang="en-US" sz="2000" dirty="0"/>
              <a:t>Water and minerals are absorbed through roots.</a:t>
            </a:r>
          </a:p>
          <a:p>
            <a:pPr marL="342900" indent="-342900">
              <a:buFont typeface="+mj-lt"/>
              <a:buAutoNum type="arabicPeriod"/>
            </a:pPr>
            <a:r>
              <a:rPr lang="en-US" sz="2000" dirty="0"/>
              <a:t>Water is drawn up from the stem to and into the leaves.</a:t>
            </a:r>
          </a:p>
          <a:p>
            <a:pPr marL="342900" indent="-342900">
              <a:buFont typeface="+mj-lt"/>
              <a:buAutoNum type="arabicPeriod"/>
            </a:pPr>
            <a:r>
              <a:rPr lang="en-US" sz="2400" dirty="0"/>
              <a:t>Small pores (stomata) on the underside of the leaves release water vapor.</a:t>
            </a:r>
          </a:p>
        </p:txBody>
      </p:sp>
    </p:spTree>
    <p:extLst>
      <p:ext uri="{BB962C8B-B14F-4D97-AF65-F5344CB8AC3E}">
        <p14:creationId xmlns:p14="http://schemas.microsoft.com/office/powerpoint/2010/main" val="309532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106-08E2-4E40-BB82-3B0E23D4EC49}"/>
              </a:ext>
            </a:extLst>
          </p:cNvPr>
          <p:cNvSpPr>
            <a:spLocks noGrp="1"/>
          </p:cNvSpPr>
          <p:nvPr>
            <p:ph type="title"/>
          </p:nvPr>
        </p:nvSpPr>
        <p:spPr/>
        <p:txBody>
          <a:bodyPr/>
          <a:lstStyle/>
          <a:p>
            <a:pPr algn="ctr"/>
            <a:r>
              <a:rPr lang="en-US" b="1" dirty="0"/>
              <a:t>Why Do Trees Have Leaves?</a:t>
            </a:r>
          </a:p>
        </p:txBody>
      </p:sp>
      <p:sp>
        <p:nvSpPr>
          <p:cNvPr id="3" name="Content Placeholder 2">
            <a:extLst>
              <a:ext uri="{FF2B5EF4-FFF2-40B4-BE49-F238E27FC236}">
                <a16:creationId xmlns:a16="http://schemas.microsoft.com/office/drawing/2014/main" id="{659CC1AE-F118-425E-9770-74D4EC88D2A9}"/>
              </a:ext>
            </a:extLst>
          </p:cNvPr>
          <p:cNvSpPr>
            <a:spLocks noGrp="1"/>
          </p:cNvSpPr>
          <p:nvPr>
            <p:ph idx="1"/>
          </p:nvPr>
        </p:nvSpPr>
        <p:spPr>
          <a:xfrm>
            <a:off x="1141412" y="1860421"/>
            <a:ext cx="9906000" cy="1373156"/>
          </a:xfrm>
        </p:spPr>
        <p:txBody>
          <a:bodyPr>
            <a:normAutofit/>
          </a:bodyPr>
          <a:lstStyle/>
          <a:p>
            <a:pPr marL="0" indent="0" algn="ctr">
              <a:buNone/>
            </a:pPr>
            <a:r>
              <a:rPr lang="en-US" sz="2800" b="1" dirty="0"/>
              <a:t>3. Transpiration – the evaporation of water through leaves </a:t>
            </a:r>
          </a:p>
        </p:txBody>
      </p:sp>
      <p:pic>
        <p:nvPicPr>
          <p:cNvPr id="5" name="Picture 4">
            <a:extLst>
              <a:ext uri="{FF2B5EF4-FFF2-40B4-BE49-F238E27FC236}">
                <a16:creationId xmlns:a16="http://schemas.microsoft.com/office/drawing/2014/main" id="{63F13E62-734F-4E77-9A3F-46BB968F9496}"/>
              </a:ext>
            </a:extLst>
          </p:cNvPr>
          <p:cNvPicPr>
            <a:picLocks noChangeAspect="1"/>
          </p:cNvPicPr>
          <p:nvPr/>
        </p:nvPicPr>
        <p:blipFill rotWithShape="1">
          <a:blip r:embed="rId2"/>
          <a:srcRect l="22882" r="21525"/>
          <a:stretch/>
        </p:blipFill>
        <p:spPr>
          <a:xfrm>
            <a:off x="6704012" y="2291656"/>
            <a:ext cx="5005388" cy="4425495"/>
          </a:xfrm>
          <a:prstGeom prst="rect">
            <a:avLst/>
          </a:prstGeom>
        </p:spPr>
      </p:pic>
      <p:sp>
        <p:nvSpPr>
          <p:cNvPr id="7" name="TextBox 6">
            <a:extLst>
              <a:ext uri="{FF2B5EF4-FFF2-40B4-BE49-F238E27FC236}">
                <a16:creationId xmlns:a16="http://schemas.microsoft.com/office/drawing/2014/main" id="{A08E62FE-A726-44EF-93F2-E3244AD91167}"/>
              </a:ext>
            </a:extLst>
          </p:cNvPr>
          <p:cNvSpPr txBox="1"/>
          <p:nvPr/>
        </p:nvSpPr>
        <p:spPr>
          <a:xfrm>
            <a:off x="455612" y="2362200"/>
            <a:ext cx="6157368" cy="1323439"/>
          </a:xfrm>
          <a:prstGeom prst="rect">
            <a:avLst/>
          </a:prstGeom>
          <a:noFill/>
        </p:spPr>
        <p:txBody>
          <a:bodyPr wrap="square" rtlCol="0">
            <a:spAutoFit/>
          </a:bodyPr>
          <a:lstStyle/>
          <a:p>
            <a:r>
              <a:rPr lang="en-US" sz="2000" b="1" dirty="0"/>
              <a:t>Purpose: </a:t>
            </a:r>
          </a:p>
          <a:p>
            <a:pPr marL="342900" indent="-342900">
              <a:buFont typeface="+mj-lt"/>
              <a:buAutoNum type="arabicPeriod"/>
            </a:pPr>
            <a:r>
              <a:rPr lang="en-US" sz="2000" dirty="0"/>
              <a:t>Evaporative cooling (like when humans sweat) </a:t>
            </a:r>
          </a:p>
          <a:p>
            <a:pPr marL="342900" indent="-342900">
              <a:buFont typeface="+mj-lt"/>
              <a:buAutoNum type="arabicPeriod"/>
            </a:pPr>
            <a:r>
              <a:rPr lang="en-US" sz="2000" dirty="0"/>
              <a:t>Getting nutrients to the leaves for photosynthesis</a:t>
            </a:r>
          </a:p>
          <a:p>
            <a:pPr marL="285750" indent="-285750">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1E5B5335-08D2-4C3E-A7A9-8FBBEE005BF8}"/>
              </a:ext>
            </a:extLst>
          </p:cNvPr>
          <p:cNvSpPr txBox="1"/>
          <p:nvPr/>
        </p:nvSpPr>
        <p:spPr>
          <a:xfrm>
            <a:off x="486296" y="3581400"/>
            <a:ext cx="6096000" cy="4185761"/>
          </a:xfrm>
          <a:prstGeom prst="rect">
            <a:avLst/>
          </a:prstGeom>
          <a:noFill/>
        </p:spPr>
        <p:txBody>
          <a:bodyPr wrap="square">
            <a:spAutoFit/>
          </a:bodyPr>
          <a:lstStyle/>
          <a:p>
            <a:r>
              <a:rPr lang="en-US" sz="1800" b="1" dirty="0"/>
              <a:t>Simple Steps:</a:t>
            </a:r>
          </a:p>
          <a:p>
            <a:pPr marL="342900" indent="-342900">
              <a:buFont typeface="+mj-lt"/>
              <a:buAutoNum type="arabicPeriod"/>
            </a:pPr>
            <a:r>
              <a:rPr lang="en-US" sz="2000" dirty="0"/>
              <a:t>Water and minerals are absorbed through roots.</a:t>
            </a:r>
          </a:p>
          <a:p>
            <a:pPr marL="342900" indent="-342900">
              <a:buFont typeface="+mj-lt"/>
              <a:buAutoNum type="arabicPeriod"/>
            </a:pPr>
            <a:r>
              <a:rPr lang="en-US" sz="2000" dirty="0"/>
              <a:t>Water is drawn up from the stem to and into the leaves.</a:t>
            </a:r>
          </a:p>
          <a:p>
            <a:pPr marL="342900" indent="-342900">
              <a:buFont typeface="+mj-lt"/>
              <a:buAutoNum type="arabicPeriod"/>
            </a:pPr>
            <a:r>
              <a:rPr lang="en-US" sz="2000" dirty="0"/>
              <a:t>Small pores (stomata) on the underside of the leaves release water vapor.</a:t>
            </a:r>
          </a:p>
          <a:p>
            <a:pPr marL="342900" indent="-342900">
              <a:buFont typeface="+mj-lt"/>
              <a:buAutoNum type="arabicPeriod"/>
            </a:pPr>
            <a:r>
              <a:rPr lang="en-US" sz="2400" dirty="0"/>
              <a:t>Other water molecules are pulled up through the tubes, causing the roots to absorb more water. Process begins again.</a:t>
            </a:r>
          </a:p>
          <a:p>
            <a:pPr marL="342900" indent="-342900">
              <a:buFont typeface="+mj-lt"/>
              <a:buAutoNum type="arabicPeriod"/>
            </a:pPr>
            <a:endParaRPr lang="en-US" sz="2400" dirty="0"/>
          </a:p>
          <a:p>
            <a:pPr marL="342900" indent="-342900">
              <a:buFont typeface="+mj-lt"/>
              <a:buAutoNum type="arabicPeriod"/>
            </a:pPr>
            <a:endParaRPr lang="en-US" sz="2400" dirty="0"/>
          </a:p>
          <a:p>
            <a:pPr marL="342900" indent="-342900">
              <a:buFont typeface="+mj-lt"/>
              <a:buAutoNum type="arabicPeriod"/>
            </a:pPr>
            <a:endParaRPr lang="en-US" sz="2400" dirty="0"/>
          </a:p>
        </p:txBody>
      </p:sp>
    </p:spTree>
    <p:extLst>
      <p:ext uri="{BB962C8B-B14F-4D97-AF65-F5344CB8AC3E}">
        <p14:creationId xmlns:p14="http://schemas.microsoft.com/office/powerpoint/2010/main" val="183805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colors?</a:t>
            </a:r>
          </a:p>
        </p:txBody>
      </p:sp>
      <p:pic>
        <p:nvPicPr>
          <p:cNvPr id="7" name="Content Placeholder 6">
            <a:extLst>
              <a:ext uri="{FF2B5EF4-FFF2-40B4-BE49-F238E27FC236}">
                <a16:creationId xmlns:a16="http://schemas.microsoft.com/office/drawing/2014/main" id="{3BDD1EC6-1CFF-4D33-803B-BCE82A7205C1}"/>
              </a:ext>
            </a:extLst>
          </p:cNvPr>
          <p:cNvPicPr>
            <a:picLocks noGrp="1" noChangeAspect="1"/>
          </p:cNvPicPr>
          <p:nvPr>
            <p:ph idx="1"/>
          </p:nvPr>
        </p:nvPicPr>
        <p:blipFill>
          <a:blip r:embed="rId2"/>
          <a:stretch>
            <a:fillRect/>
          </a:stretch>
        </p:blipFill>
        <p:spPr>
          <a:xfrm>
            <a:off x="9390666" y="1752600"/>
            <a:ext cx="2551493" cy="2819400"/>
          </a:xfrm>
        </p:spPr>
      </p:pic>
      <p:pic>
        <p:nvPicPr>
          <p:cNvPr id="9" name="Picture 8">
            <a:extLst>
              <a:ext uri="{FF2B5EF4-FFF2-40B4-BE49-F238E27FC236}">
                <a16:creationId xmlns:a16="http://schemas.microsoft.com/office/drawing/2014/main" id="{3C6D2B8E-F47F-4CC6-A743-B35AF548E84C}"/>
              </a:ext>
            </a:extLst>
          </p:cNvPr>
          <p:cNvPicPr>
            <a:picLocks noChangeAspect="1"/>
          </p:cNvPicPr>
          <p:nvPr/>
        </p:nvPicPr>
        <p:blipFill>
          <a:blip r:embed="rId3"/>
          <a:stretch>
            <a:fillRect/>
          </a:stretch>
        </p:blipFill>
        <p:spPr>
          <a:xfrm>
            <a:off x="836612" y="2514600"/>
            <a:ext cx="7620000" cy="3571875"/>
          </a:xfrm>
          <a:prstGeom prst="rect">
            <a:avLst/>
          </a:prstGeom>
        </p:spPr>
      </p:pic>
    </p:spTree>
    <p:extLst>
      <p:ext uri="{BB962C8B-B14F-4D97-AF65-F5344CB8AC3E}">
        <p14:creationId xmlns:p14="http://schemas.microsoft.com/office/powerpoint/2010/main" val="78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152A0-05EE-4359-A8F5-F76BA951225E}"/>
              </a:ext>
            </a:extLst>
          </p:cNvPr>
          <p:cNvSpPr>
            <a:spLocks noGrp="1"/>
          </p:cNvSpPr>
          <p:nvPr>
            <p:ph idx="1"/>
          </p:nvPr>
        </p:nvSpPr>
        <p:spPr>
          <a:xfrm>
            <a:off x="455612" y="2133600"/>
            <a:ext cx="11125200" cy="3886199"/>
          </a:xfrm>
        </p:spPr>
        <p:txBody>
          <a:bodyPr>
            <a:normAutofit/>
          </a:bodyPr>
          <a:lstStyle/>
          <a:p>
            <a:pPr marL="0" indent="0" algn="ctr">
              <a:buNone/>
            </a:pPr>
            <a:r>
              <a:rPr lang="en-US" sz="3200" b="1" dirty="0"/>
              <a:t>First, why do leaves </a:t>
            </a:r>
            <a:r>
              <a:rPr lang="en-US" sz="3200" b="1" i="1" dirty="0"/>
              <a:t>have</a:t>
            </a:r>
            <a:r>
              <a:rPr lang="en-US" sz="3200" b="1" dirty="0"/>
              <a:t> color?</a:t>
            </a:r>
          </a:p>
          <a:p>
            <a:pPr marL="0" indent="0" algn="ctr">
              <a:buNone/>
            </a:pPr>
            <a:endParaRPr lang="en-US" sz="3200" b="1" dirty="0"/>
          </a:p>
        </p:txBody>
      </p:sp>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colors?</a:t>
            </a:r>
          </a:p>
        </p:txBody>
      </p:sp>
    </p:spTree>
    <p:extLst>
      <p:ext uri="{BB962C8B-B14F-4D97-AF65-F5344CB8AC3E}">
        <p14:creationId xmlns:p14="http://schemas.microsoft.com/office/powerpoint/2010/main" val="624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152A0-05EE-4359-A8F5-F76BA951225E}"/>
              </a:ext>
            </a:extLst>
          </p:cNvPr>
          <p:cNvSpPr>
            <a:spLocks noGrp="1"/>
          </p:cNvSpPr>
          <p:nvPr>
            <p:ph idx="1"/>
          </p:nvPr>
        </p:nvSpPr>
        <p:spPr>
          <a:xfrm>
            <a:off x="455612" y="2133600"/>
            <a:ext cx="11125200" cy="3886199"/>
          </a:xfrm>
        </p:spPr>
        <p:txBody>
          <a:bodyPr>
            <a:normAutofit/>
          </a:bodyPr>
          <a:lstStyle/>
          <a:p>
            <a:pPr marL="0" indent="0" algn="ctr">
              <a:buNone/>
            </a:pPr>
            <a:r>
              <a:rPr lang="en-US" sz="3200" b="1" dirty="0"/>
              <a:t>First, why do leaves </a:t>
            </a:r>
            <a:r>
              <a:rPr lang="en-US" sz="3200" b="1" i="1" dirty="0"/>
              <a:t>have</a:t>
            </a:r>
            <a:r>
              <a:rPr lang="en-US" sz="3200" b="1" dirty="0"/>
              <a:t> color?</a:t>
            </a:r>
          </a:p>
          <a:p>
            <a:pPr marL="0" indent="0" algn="ctr">
              <a:buNone/>
            </a:pPr>
            <a:endParaRPr lang="en-US" sz="3200" b="1" dirty="0"/>
          </a:p>
        </p:txBody>
      </p:sp>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colors?</a:t>
            </a:r>
          </a:p>
        </p:txBody>
      </p:sp>
      <p:sp>
        <p:nvSpPr>
          <p:cNvPr id="5" name="TextBox 4">
            <a:extLst>
              <a:ext uri="{FF2B5EF4-FFF2-40B4-BE49-F238E27FC236}">
                <a16:creationId xmlns:a16="http://schemas.microsoft.com/office/drawing/2014/main" id="{73D62F6F-7CDC-41D1-BE0E-4EA96250A376}"/>
              </a:ext>
            </a:extLst>
          </p:cNvPr>
          <p:cNvSpPr txBox="1"/>
          <p:nvPr/>
        </p:nvSpPr>
        <p:spPr>
          <a:xfrm>
            <a:off x="608013" y="3124200"/>
            <a:ext cx="8229599" cy="2985433"/>
          </a:xfrm>
          <a:prstGeom prst="rect">
            <a:avLst/>
          </a:prstGeom>
          <a:noFill/>
        </p:spPr>
        <p:txBody>
          <a:bodyPr wrap="square">
            <a:spAutoFit/>
          </a:bodyPr>
          <a:lstStyle/>
          <a:p>
            <a:pPr marL="0" indent="0" algn="ctr">
              <a:buNone/>
            </a:pPr>
            <a:r>
              <a:rPr lang="en-US" sz="2800" dirty="0"/>
              <a:t>Simple Answer: </a:t>
            </a:r>
          </a:p>
          <a:p>
            <a:pPr marL="0" indent="0" algn="ctr">
              <a:buNone/>
            </a:pPr>
            <a:endParaRPr lang="en-US" dirty="0"/>
          </a:p>
          <a:p>
            <a:pPr marL="0" indent="0" algn="ctr">
              <a:buNone/>
            </a:pPr>
            <a:r>
              <a:rPr lang="en-US" sz="2800" u="sng" dirty="0"/>
              <a:t>Pigments</a:t>
            </a:r>
            <a:r>
              <a:rPr lang="en-US" sz="2800" dirty="0"/>
              <a:t> inside of the leaves absorb certain wavelengths of light within the visible light spectrum. </a:t>
            </a:r>
          </a:p>
          <a:p>
            <a:pPr marL="0" indent="0" algn="ctr">
              <a:buNone/>
            </a:pPr>
            <a:endParaRPr lang="en-US" sz="2800" dirty="0"/>
          </a:p>
          <a:p>
            <a:pPr marL="0" indent="0" algn="ctr">
              <a:buNone/>
            </a:pPr>
            <a:r>
              <a:rPr lang="en-US" sz="2800" dirty="0"/>
              <a:t>What they don’t use is reflected off of the leaf and is seen by our eyes!</a:t>
            </a:r>
          </a:p>
        </p:txBody>
      </p:sp>
      <p:pic>
        <p:nvPicPr>
          <p:cNvPr id="5124" name="Picture 4" descr="Cartoon Eyes Looking Left Flip They Stock Illustration 11840782">
            <a:extLst>
              <a:ext uri="{FF2B5EF4-FFF2-40B4-BE49-F238E27FC236}">
                <a16:creationId xmlns:a16="http://schemas.microsoft.com/office/drawing/2014/main" id="{6D86C5D9-E753-4456-88B2-7A722E1515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43" b="13448"/>
          <a:stretch/>
        </p:blipFill>
        <p:spPr bwMode="auto">
          <a:xfrm flipH="1">
            <a:off x="9290049" y="4036069"/>
            <a:ext cx="2314575" cy="148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89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colors?</a:t>
            </a:r>
          </a:p>
        </p:txBody>
      </p:sp>
      <p:sp>
        <p:nvSpPr>
          <p:cNvPr id="2" name="TextBox 1">
            <a:extLst>
              <a:ext uri="{FF2B5EF4-FFF2-40B4-BE49-F238E27FC236}">
                <a16:creationId xmlns:a16="http://schemas.microsoft.com/office/drawing/2014/main" id="{C32FC13A-7ECF-4FBD-B49C-67F9545919FF}"/>
              </a:ext>
            </a:extLst>
          </p:cNvPr>
          <p:cNvSpPr txBox="1"/>
          <p:nvPr/>
        </p:nvSpPr>
        <p:spPr>
          <a:xfrm flipH="1">
            <a:off x="2655254" y="3048000"/>
            <a:ext cx="3886200" cy="1754326"/>
          </a:xfrm>
          <a:prstGeom prst="rect">
            <a:avLst/>
          </a:prstGeom>
          <a:noFill/>
        </p:spPr>
        <p:txBody>
          <a:bodyPr wrap="square" rtlCol="0">
            <a:spAutoFit/>
          </a:bodyPr>
          <a:lstStyle/>
          <a:p>
            <a:r>
              <a:rPr lang="en-US" sz="3600" b="1" dirty="0">
                <a:solidFill>
                  <a:schemeClr val="accent4">
                    <a:lumMod val="75000"/>
                  </a:schemeClr>
                </a:solidFill>
                <a:latin typeface="Ink Free" panose="03080402000500000000" pitchFamily="66" charset="0"/>
              </a:rPr>
              <a:t>What pigment have we already talked about?</a:t>
            </a:r>
          </a:p>
        </p:txBody>
      </p:sp>
      <p:pic>
        <p:nvPicPr>
          <p:cNvPr id="5" name="Picture 4">
            <a:extLst>
              <a:ext uri="{FF2B5EF4-FFF2-40B4-BE49-F238E27FC236}">
                <a16:creationId xmlns:a16="http://schemas.microsoft.com/office/drawing/2014/main" id="{171DA363-6388-4544-91C9-0DCD076285DF}"/>
              </a:ext>
            </a:extLst>
          </p:cNvPr>
          <p:cNvPicPr>
            <a:picLocks noChangeAspect="1"/>
          </p:cNvPicPr>
          <p:nvPr/>
        </p:nvPicPr>
        <p:blipFill>
          <a:blip r:embed="rId2"/>
          <a:stretch>
            <a:fillRect/>
          </a:stretch>
        </p:blipFill>
        <p:spPr>
          <a:xfrm>
            <a:off x="6485573" y="2438400"/>
            <a:ext cx="3047998" cy="3529261"/>
          </a:xfrm>
          <a:prstGeom prst="rect">
            <a:avLst/>
          </a:prstGeom>
        </p:spPr>
      </p:pic>
    </p:spTree>
    <p:extLst>
      <p:ext uri="{BB962C8B-B14F-4D97-AF65-F5344CB8AC3E}">
        <p14:creationId xmlns:p14="http://schemas.microsoft.com/office/powerpoint/2010/main" val="41683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152A0-05EE-4359-A8F5-F76BA951225E}"/>
              </a:ext>
            </a:extLst>
          </p:cNvPr>
          <p:cNvSpPr>
            <a:spLocks noGrp="1"/>
          </p:cNvSpPr>
          <p:nvPr>
            <p:ph idx="1"/>
          </p:nvPr>
        </p:nvSpPr>
        <p:spPr>
          <a:xfrm>
            <a:off x="531812" y="1828800"/>
            <a:ext cx="11125200" cy="4724399"/>
          </a:xfrm>
        </p:spPr>
        <p:txBody>
          <a:bodyPr>
            <a:normAutofit/>
          </a:bodyPr>
          <a:lstStyle/>
          <a:p>
            <a:pPr marL="0" indent="0" algn="ctr">
              <a:buNone/>
            </a:pPr>
            <a:r>
              <a:rPr lang="en-US" sz="3200" b="1" dirty="0"/>
              <a:t>Pigments:</a:t>
            </a:r>
          </a:p>
        </p:txBody>
      </p:sp>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colors?</a:t>
            </a:r>
          </a:p>
        </p:txBody>
      </p:sp>
      <p:pic>
        <p:nvPicPr>
          <p:cNvPr id="1030" name="Picture 6" descr="Green Maple Leaf Images, Stock Photos &amp; Vectors | Shutterstock">
            <a:extLst>
              <a:ext uri="{FF2B5EF4-FFF2-40B4-BE49-F238E27FC236}">
                <a16:creationId xmlns:a16="http://schemas.microsoft.com/office/drawing/2014/main" id="{238EAD2A-19D6-442D-AC79-C29BF52485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222250" y="2362200"/>
            <a:ext cx="2600325" cy="23547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D15D3AB-4FAB-43D7-A98D-0B11C77FBC14}"/>
              </a:ext>
            </a:extLst>
          </p:cNvPr>
          <p:cNvSpPr txBox="1"/>
          <p:nvPr/>
        </p:nvSpPr>
        <p:spPr>
          <a:xfrm>
            <a:off x="221615" y="4702487"/>
            <a:ext cx="6096000" cy="461665"/>
          </a:xfrm>
          <a:prstGeom prst="rect">
            <a:avLst/>
          </a:prstGeom>
          <a:noFill/>
        </p:spPr>
        <p:txBody>
          <a:bodyPr wrap="square">
            <a:spAutoFit/>
          </a:bodyPr>
          <a:lstStyle/>
          <a:p>
            <a:r>
              <a:rPr lang="en-US" sz="2400" dirty="0"/>
              <a:t>Chlorophyll - green </a:t>
            </a:r>
          </a:p>
        </p:txBody>
      </p:sp>
    </p:spTree>
    <p:extLst>
      <p:ext uri="{BB962C8B-B14F-4D97-AF65-F5344CB8AC3E}">
        <p14:creationId xmlns:p14="http://schemas.microsoft.com/office/powerpoint/2010/main" val="400804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152A0-05EE-4359-A8F5-F76BA951225E}"/>
              </a:ext>
            </a:extLst>
          </p:cNvPr>
          <p:cNvSpPr>
            <a:spLocks noGrp="1"/>
          </p:cNvSpPr>
          <p:nvPr>
            <p:ph idx="1"/>
          </p:nvPr>
        </p:nvSpPr>
        <p:spPr>
          <a:xfrm>
            <a:off x="531812" y="1828800"/>
            <a:ext cx="11125200" cy="4724399"/>
          </a:xfrm>
        </p:spPr>
        <p:txBody>
          <a:bodyPr>
            <a:normAutofit/>
          </a:bodyPr>
          <a:lstStyle/>
          <a:p>
            <a:pPr marL="0" indent="0" algn="ctr">
              <a:buNone/>
            </a:pPr>
            <a:r>
              <a:rPr lang="en-US" sz="3200" b="1" dirty="0"/>
              <a:t>Pigments:</a:t>
            </a:r>
          </a:p>
        </p:txBody>
      </p:sp>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colors?</a:t>
            </a:r>
          </a:p>
        </p:txBody>
      </p:sp>
      <p:pic>
        <p:nvPicPr>
          <p:cNvPr id="1030" name="Picture 6" descr="Green Maple Leaf Images, Stock Photos &amp; Vectors | Shutterstock">
            <a:extLst>
              <a:ext uri="{FF2B5EF4-FFF2-40B4-BE49-F238E27FC236}">
                <a16:creationId xmlns:a16="http://schemas.microsoft.com/office/drawing/2014/main" id="{238EAD2A-19D6-442D-AC79-C29BF52485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222250" y="2362200"/>
            <a:ext cx="2600325" cy="23547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D15D3AB-4FAB-43D7-A98D-0B11C77FBC14}"/>
              </a:ext>
            </a:extLst>
          </p:cNvPr>
          <p:cNvSpPr txBox="1"/>
          <p:nvPr/>
        </p:nvSpPr>
        <p:spPr>
          <a:xfrm>
            <a:off x="221615" y="4702487"/>
            <a:ext cx="6096000" cy="461665"/>
          </a:xfrm>
          <a:prstGeom prst="rect">
            <a:avLst/>
          </a:prstGeom>
          <a:noFill/>
        </p:spPr>
        <p:txBody>
          <a:bodyPr wrap="square">
            <a:spAutoFit/>
          </a:bodyPr>
          <a:lstStyle/>
          <a:p>
            <a:r>
              <a:rPr lang="en-US" sz="2400" dirty="0"/>
              <a:t>Chlorophyll - green </a:t>
            </a:r>
          </a:p>
        </p:txBody>
      </p:sp>
      <p:pic>
        <p:nvPicPr>
          <p:cNvPr id="2" name="Picture 2" descr="Yellow Maple Leaves Images, Stock Photos &amp; Vectors | Shutterstock">
            <a:extLst>
              <a:ext uri="{FF2B5EF4-FFF2-40B4-BE49-F238E27FC236}">
                <a16:creationId xmlns:a16="http://schemas.microsoft.com/office/drawing/2014/main" id="{929A8E22-D039-4786-99A7-6EB32079F4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00"/>
          <a:stretch/>
        </p:blipFill>
        <p:spPr bwMode="auto">
          <a:xfrm>
            <a:off x="3465512" y="3562350"/>
            <a:ext cx="2476500" cy="23030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5CDAFF8-1380-4148-92A8-B95A77E62517}"/>
              </a:ext>
            </a:extLst>
          </p:cNvPr>
          <p:cNvSpPr txBox="1"/>
          <p:nvPr/>
        </p:nvSpPr>
        <p:spPr>
          <a:xfrm>
            <a:off x="3184605" y="5865422"/>
            <a:ext cx="6096000" cy="461665"/>
          </a:xfrm>
          <a:prstGeom prst="rect">
            <a:avLst/>
          </a:prstGeom>
          <a:noFill/>
        </p:spPr>
        <p:txBody>
          <a:bodyPr wrap="square">
            <a:spAutoFit/>
          </a:bodyPr>
          <a:lstStyle/>
          <a:p>
            <a:r>
              <a:rPr lang="en-US" sz="2400" dirty="0"/>
              <a:t>Xanthophylls - yellow  </a:t>
            </a:r>
          </a:p>
        </p:txBody>
      </p:sp>
    </p:spTree>
    <p:extLst>
      <p:ext uri="{BB962C8B-B14F-4D97-AF65-F5344CB8AC3E}">
        <p14:creationId xmlns:p14="http://schemas.microsoft.com/office/powerpoint/2010/main" val="369242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152A0-05EE-4359-A8F5-F76BA951225E}"/>
              </a:ext>
            </a:extLst>
          </p:cNvPr>
          <p:cNvSpPr>
            <a:spLocks noGrp="1"/>
          </p:cNvSpPr>
          <p:nvPr>
            <p:ph idx="1"/>
          </p:nvPr>
        </p:nvSpPr>
        <p:spPr>
          <a:xfrm>
            <a:off x="531812" y="1828800"/>
            <a:ext cx="11125200" cy="4724399"/>
          </a:xfrm>
        </p:spPr>
        <p:txBody>
          <a:bodyPr>
            <a:normAutofit/>
          </a:bodyPr>
          <a:lstStyle/>
          <a:p>
            <a:pPr marL="0" indent="0" algn="ctr">
              <a:buNone/>
            </a:pPr>
            <a:r>
              <a:rPr lang="en-US" sz="3200" b="1" dirty="0"/>
              <a:t>Pigments:</a:t>
            </a:r>
          </a:p>
        </p:txBody>
      </p:sp>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colors?</a:t>
            </a:r>
          </a:p>
        </p:txBody>
      </p:sp>
      <p:pic>
        <p:nvPicPr>
          <p:cNvPr id="1030" name="Picture 6" descr="Green Maple Leaf Images, Stock Photos &amp; Vectors | Shutterstock">
            <a:extLst>
              <a:ext uri="{FF2B5EF4-FFF2-40B4-BE49-F238E27FC236}">
                <a16:creationId xmlns:a16="http://schemas.microsoft.com/office/drawing/2014/main" id="{238EAD2A-19D6-442D-AC79-C29BF52485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222250" y="2362200"/>
            <a:ext cx="2600325" cy="23547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D15D3AB-4FAB-43D7-A98D-0B11C77FBC14}"/>
              </a:ext>
            </a:extLst>
          </p:cNvPr>
          <p:cNvSpPr txBox="1"/>
          <p:nvPr/>
        </p:nvSpPr>
        <p:spPr>
          <a:xfrm>
            <a:off x="221615" y="4702487"/>
            <a:ext cx="6096000" cy="461665"/>
          </a:xfrm>
          <a:prstGeom prst="rect">
            <a:avLst/>
          </a:prstGeom>
          <a:noFill/>
        </p:spPr>
        <p:txBody>
          <a:bodyPr wrap="square">
            <a:spAutoFit/>
          </a:bodyPr>
          <a:lstStyle/>
          <a:p>
            <a:r>
              <a:rPr lang="en-US" sz="2400" dirty="0"/>
              <a:t>Chlorophyll - green </a:t>
            </a:r>
          </a:p>
        </p:txBody>
      </p:sp>
      <p:pic>
        <p:nvPicPr>
          <p:cNvPr id="2" name="Picture 2" descr="Yellow Maple Leaves Images, Stock Photos &amp; Vectors | Shutterstock">
            <a:extLst>
              <a:ext uri="{FF2B5EF4-FFF2-40B4-BE49-F238E27FC236}">
                <a16:creationId xmlns:a16="http://schemas.microsoft.com/office/drawing/2014/main" id="{929A8E22-D039-4786-99A7-6EB32079F4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00"/>
          <a:stretch/>
        </p:blipFill>
        <p:spPr bwMode="auto">
          <a:xfrm>
            <a:off x="3465512" y="3562350"/>
            <a:ext cx="2476500" cy="23030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5CDAFF8-1380-4148-92A8-B95A77E62517}"/>
              </a:ext>
            </a:extLst>
          </p:cNvPr>
          <p:cNvSpPr txBox="1"/>
          <p:nvPr/>
        </p:nvSpPr>
        <p:spPr>
          <a:xfrm>
            <a:off x="3184605" y="5865422"/>
            <a:ext cx="6096000" cy="461665"/>
          </a:xfrm>
          <a:prstGeom prst="rect">
            <a:avLst/>
          </a:prstGeom>
          <a:noFill/>
        </p:spPr>
        <p:txBody>
          <a:bodyPr wrap="square">
            <a:spAutoFit/>
          </a:bodyPr>
          <a:lstStyle/>
          <a:p>
            <a:r>
              <a:rPr lang="en-US" sz="2400" dirty="0"/>
              <a:t>Xanthophylls - yellow  </a:t>
            </a:r>
          </a:p>
        </p:txBody>
      </p:sp>
      <p:pic>
        <p:nvPicPr>
          <p:cNvPr id="5" name="Picture 2" descr="Orange Maple Leaves Images, Stock Photos &amp; Vectors | Shutterstock">
            <a:extLst>
              <a:ext uri="{FF2B5EF4-FFF2-40B4-BE49-F238E27FC236}">
                <a16:creationId xmlns:a16="http://schemas.microsoft.com/office/drawing/2014/main" id="{D58891A7-2839-4BB7-A80E-148734C208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263" r="12521" b="7936"/>
          <a:stretch/>
        </p:blipFill>
        <p:spPr bwMode="auto">
          <a:xfrm>
            <a:off x="6551612" y="2362200"/>
            <a:ext cx="2476500" cy="23547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D4F6F04-AF29-4AFD-A435-6D178551DB43}"/>
              </a:ext>
            </a:extLst>
          </p:cNvPr>
          <p:cNvSpPr txBox="1"/>
          <p:nvPr/>
        </p:nvSpPr>
        <p:spPr>
          <a:xfrm>
            <a:off x="6342062" y="4731042"/>
            <a:ext cx="6096000" cy="461665"/>
          </a:xfrm>
          <a:prstGeom prst="rect">
            <a:avLst/>
          </a:prstGeom>
          <a:noFill/>
        </p:spPr>
        <p:txBody>
          <a:bodyPr wrap="square">
            <a:spAutoFit/>
          </a:bodyPr>
          <a:lstStyle/>
          <a:p>
            <a:r>
              <a:rPr lang="en-US" sz="2400" dirty="0"/>
              <a:t>Carotenoids – orange</a:t>
            </a:r>
          </a:p>
        </p:txBody>
      </p:sp>
    </p:spTree>
    <p:extLst>
      <p:ext uri="{BB962C8B-B14F-4D97-AF65-F5344CB8AC3E}">
        <p14:creationId xmlns:p14="http://schemas.microsoft.com/office/powerpoint/2010/main" val="34617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152A0-05EE-4359-A8F5-F76BA951225E}"/>
              </a:ext>
            </a:extLst>
          </p:cNvPr>
          <p:cNvSpPr>
            <a:spLocks noGrp="1"/>
          </p:cNvSpPr>
          <p:nvPr>
            <p:ph idx="1"/>
          </p:nvPr>
        </p:nvSpPr>
        <p:spPr>
          <a:xfrm>
            <a:off x="531812" y="1828800"/>
            <a:ext cx="11125200" cy="4724399"/>
          </a:xfrm>
        </p:spPr>
        <p:txBody>
          <a:bodyPr>
            <a:normAutofit/>
          </a:bodyPr>
          <a:lstStyle/>
          <a:p>
            <a:pPr marL="0" indent="0" algn="ctr">
              <a:buNone/>
            </a:pPr>
            <a:r>
              <a:rPr lang="en-US" sz="3200" b="1" dirty="0"/>
              <a:t>Pigments:</a:t>
            </a:r>
          </a:p>
        </p:txBody>
      </p:sp>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colors?</a:t>
            </a:r>
          </a:p>
        </p:txBody>
      </p:sp>
      <p:pic>
        <p:nvPicPr>
          <p:cNvPr id="1030" name="Picture 6" descr="Green Maple Leaf Images, Stock Photos &amp; Vectors | Shutterstock">
            <a:extLst>
              <a:ext uri="{FF2B5EF4-FFF2-40B4-BE49-F238E27FC236}">
                <a16:creationId xmlns:a16="http://schemas.microsoft.com/office/drawing/2014/main" id="{238EAD2A-19D6-442D-AC79-C29BF52485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222250" y="2362200"/>
            <a:ext cx="2600325" cy="23547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D15D3AB-4FAB-43D7-A98D-0B11C77FBC14}"/>
              </a:ext>
            </a:extLst>
          </p:cNvPr>
          <p:cNvSpPr txBox="1"/>
          <p:nvPr/>
        </p:nvSpPr>
        <p:spPr>
          <a:xfrm>
            <a:off x="221615" y="4702487"/>
            <a:ext cx="6096000" cy="461665"/>
          </a:xfrm>
          <a:prstGeom prst="rect">
            <a:avLst/>
          </a:prstGeom>
          <a:noFill/>
        </p:spPr>
        <p:txBody>
          <a:bodyPr wrap="square">
            <a:spAutoFit/>
          </a:bodyPr>
          <a:lstStyle/>
          <a:p>
            <a:r>
              <a:rPr lang="en-US" sz="2400" dirty="0"/>
              <a:t>Chlorophyll - green </a:t>
            </a:r>
          </a:p>
        </p:txBody>
      </p:sp>
      <p:pic>
        <p:nvPicPr>
          <p:cNvPr id="2" name="Picture 2" descr="Yellow Maple Leaves Images, Stock Photos &amp; Vectors | Shutterstock">
            <a:extLst>
              <a:ext uri="{FF2B5EF4-FFF2-40B4-BE49-F238E27FC236}">
                <a16:creationId xmlns:a16="http://schemas.microsoft.com/office/drawing/2014/main" id="{929A8E22-D039-4786-99A7-6EB32079F4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00"/>
          <a:stretch/>
        </p:blipFill>
        <p:spPr bwMode="auto">
          <a:xfrm>
            <a:off x="3465512" y="3562350"/>
            <a:ext cx="2476500" cy="23030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5CDAFF8-1380-4148-92A8-B95A77E62517}"/>
              </a:ext>
            </a:extLst>
          </p:cNvPr>
          <p:cNvSpPr txBox="1"/>
          <p:nvPr/>
        </p:nvSpPr>
        <p:spPr>
          <a:xfrm>
            <a:off x="3184605" y="5865422"/>
            <a:ext cx="6096000" cy="461665"/>
          </a:xfrm>
          <a:prstGeom prst="rect">
            <a:avLst/>
          </a:prstGeom>
          <a:noFill/>
        </p:spPr>
        <p:txBody>
          <a:bodyPr wrap="square">
            <a:spAutoFit/>
          </a:bodyPr>
          <a:lstStyle/>
          <a:p>
            <a:r>
              <a:rPr lang="en-US" sz="2400" dirty="0"/>
              <a:t>Xanthophylls - yellow  </a:t>
            </a:r>
          </a:p>
        </p:txBody>
      </p:sp>
      <p:pic>
        <p:nvPicPr>
          <p:cNvPr id="5" name="Picture 2" descr="Orange Maple Leaves Images, Stock Photos &amp; Vectors | Shutterstock">
            <a:extLst>
              <a:ext uri="{FF2B5EF4-FFF2-40B4-BE49-F238E27FC236}">
                <a16:creationId xmlns:a16="http://schemas.microsoft.com/office/drawing/2014/main" id="{D58891A7-2839-4BB7-A80E-148734C208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263" r="12521" b="7936"/>
          <a:stretch/>
        </p:blipFill>
        <p:spPr bwMode="auto">
          <a:xfrm>
            <a:off x="6551612" y="2362200"/>
            <a:ext cx="2476500" cy="23547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D4F6F04-AF29-4AFD-A435-6D178551DB43}"/>
              </a:ext>
            </a:extLst>
          </p:cNvPr>
          <p:cNvSpPr txBox="1"/>
          <p:nvPr/>
        </p:nvSpPr>
        <p:spPr>
          <a:xfrm>
            <a:off x="6342062" y="4731042"/>
            <a:ext cx="6096000" cy="461665"/>
          </a:xfrm>
          <a:prstGeom prst="rect">
            <a:avLst/>
          </a:prstGeom>
          <a:noFill/>
        </p:spPr>
        <p:txBody>
          <a:bodyPr wrap="square">
            <a:spAutoFit/>
          </a:bodyPr>
          <a:lstStyle/>
          <a:p>
            <a:r>
              <a:rPr lang="en-US" sz="2400" dirty="0"/>
              <a:t>Carotenoids – orange</a:t>
            </a:r>
          </a:p>
        </p:txBody>
      </p:sp>
      <p:pic>
        <p:nvPicPr>
          <p:cNvPr id="7" name="Picture 2" descr="Red Maple Images, Stock Photos &amp; Vectors | Shutterstock">
            <a:extLst>
              <a:ext uri="{FF2B5EF4-FFF2-40B4-BE49-F238E27FC236}">
                <a16:creationId xmlns:a16="http://schemas.microsoft.com/office/drawing/2014/main" id="{996F5483-9B99-40DF-9B90-1ED21F3275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30" r="3464" b="7143"/>
          <a:stretch/>
        </p:blipFill>
        <p:spPr bwMode="auto">
          <a:xfrm>
            <a:off x="9605010" y="3539552"/>
            <a:ext cx="2285999" cy="232587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294B4F6-A2BC-4E96-915B-AECD3C1B49AB}"/>
              </a:ext>
            </a:extLst>
          </p:cNvPr>
          <p:cNvSpPr txBox="1"/>
          <p:nvPr/>
        </p:nvSpPr>
        <p:spPr>
          <a:xfrm>
            <a:off x="9390062" y="5899057"/>
            <a:ext cx="2725897" cy="461665"/>
          </a:xfrm>
          <a:prstGeom prst="rect">
            <a:avLst/>
          </a:prstGeom>
          <a:noFill/>
        </p:spPr>
        <p:txBody>
          <a:bodyPr wrap="square">
            <a:spAutoFit/>
          </a:bodyPr>
          <a:lstStyle/>
          <a:p>
            <a:r>
              <a:rPr lang="en-US" sz="2400" dirty="0"/>
              <a:t>Anthocyanins – red </a:t>
            </a:r>
          </a:p>
        </p:txBody>
      </p:sp>
    </p:spTree>
    <p:extLst>
      <p:ext uri="{BB962C8B-B14F-4D97-AF65-F5344CB8AC3E}">
        <p14:creationId xmlns:p14="http://schemas.microsoft.com/office/powerpoint/2010/main" val="254356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000" b="1" dirty="0"/>
              <a:t>What changes does fall bring?</a:t>
            </a:r>
          </a:p>
        </p:txBody>
      </p:sp>
      <p:pic>
        <p:nvPicPr>
          <p:cNvPr id="5" name="Picture 4">
            <a:extLst>
              <a:ext uri="{FF2B5EF4-FFF2-40B4-BE49-F238E27FC236}">
                <a16:creationId xmlns:a16="http://schemas.microsoft.com/office/drawing/2014/main" id="{4891AA22-F930-4F62-AC00-BE2D8F38B11A}"/>
              </a:ext>
            </a:extLst>
          </p:cNvPr>
          <p:cNvPicPr>
            <a:picLocks noChangeAspect="1"/>
          </p:cNvPicPr>
          <p:nvPr/>
        </p:nvPicPr>
        <p:blipFill>
          <a:blip r:embed="rId2"/>
          <a:stretch>
            <a:fillRect/>
          </a:stretch>
        </p:blipFill>
        <p:spPr>
          <a:xfrm>
            <a:off x="5838867" y="4648024"/>
            <a:ext cx="2133600" cy="2133600"/>
          </a:xfrm>
          <a:prstGeom prst="rect">
            <a:avLst/>
          </a:prstGeom>
        </p:spPr>
      </p:pic>
      <p:pic>
        <p:nvPicPr>
          <p:cNvPr id="7" name="Picture 6">
            <a:extLst>
              <a:ext uri="{FF2B5EF4-FFF2-40B4-BE49-F238E27FC236}">
                <a16:creationId xmlns:a16="http://schemas.microsoft.com/office/drawing/2014/main" id="{FF581E9F-D931-497D-BF66-5F9408E958FA}"/>
              </a:ext>
            </a:extLst>
          </p:cNvPr>
          <p:cNvPicPr>
            <a:picLocks noChangeAspect="1"/>
          </p:cNvPicPr>
          <p:nvPr/>
        </p:nvPicPr>
        <p:blipFill>
          <a:blip r:embed="rId3"/>
          <a:stretch>
            <a:fillRect/>
          </a:stretch>
        </p:blipFill>
        <p:spPr>
          <a:xfrm>
            <a:off x="3403793" y="1752600"/>
            <a:ext cx="3774945" cy="2642462"/>
          </a:xfrm>
          <a:prstGeom prst="rect">
            <a:avLst/>
          </a:prstGeom>
        </p:spPr>
      </p:pic>
      <p:pic>
        <p:nvPicPr>
          <p:cNvPr id="9" name="Picture 8">
            <a:extLst>
              <a:ext uri="{FF2B5EF4-FFF2-40B4-BE49-F238E27FC236}">
                <a16:creationId xmlns:a16="http://schemas.microsoft.com/office/drawing/2014/main" id="{0E617215-BAB0-4BB3-A8AA-FD7EDDB93137}"/>
              </a:ext>
            </a:extLst>
          </p:cNvPr>
          <p:cNvPicPr>
            <a:picLocks noChangeAspect="1"/>
          </p:cNvPicPr>
          <p:nvPr/>
        </p:nvPicPr>
        <p:blipFill>
          <a:blip r:embed="rId4"/>
          <a:stretch>
            <a:fillRect/>
          </a:stretch>
        </p:blipFill>
        <p:spPr>
          <a:xfrm>
            <a:off x="2119768" y="4658643"/>
            <a:ext cx="3664670" cy="2122981"/>
          </a:xfrm>
          <a:prstGeom prst="rect">
            <a:avLst/>
          </a:prstGeom>
        </p:spPr>
      </p:pic>
      <p:pic>
        <p:nvPicPr>
          <p:cNvPr id="17" name="Picture 16">
            <a:extLst>
              <a:ext uri="{FF2B5EF4-FFF2-40B4-BE49-F238E27FC236}">
                <a16:creationId xmlns:a16="http://schemas.microsoft.com/office/drawing/2014/main" id="{14CCDA86-F0B1-4384-A4C4-1AF95DAF6575}"/>
              </a:ext>
            </a:extLst>
          </p:cNvPr>
          <p:cNvPicPr>
            <a:picLocks noChangeAspect="1"/>
          </p:cNvPicPr>
          <p:nvPr/>
        </p:nvPicPr>
        <p:blipFill>
          <a:blip r:embed="rId5"/>
          <a:stretch>
            <a:fillRect/>
          </a:stretch>
        </p:blipFill>
        <p:spPr>
          <a:xfrm>
            <a:off x="118745" y="1752600"/>
            <a:ext cx="2030646" cy="3042920"/>
          </a:xfrm>
          <a:prstGeom prst="rect">
            <a:avLst/>
          </a:prstGeom>
        </p:spPr>
      </p:pic>
      <p:pic>
        <p:nvPicPr>
          <p:cNvPr id="19" name="Picture 18">
            <a:extLst>
              <a:ext uri="{FF2B5EF4-FFF2-40B4-BE49-F238E27FC236}">
                <a16:creationId xmlns:a16="http://schemas.microsoft.com/office/drawing/2014/main" id="{E7A8CBF7-E7FD-4988-8881-F50E768A3CB0}"/>
              </a:ext>
            </a:extLst>
          </p:cNvPr>
          <p:cNvPicPr>
            <a:picLocks noChangeAspect="1"/>
          </p:cNvPicPr>
          <p:nvPr/>
        </p:nvPicPr>
        <p:blipFill>
          <a:blip r:embed="rId6"/>
          <a:stretch>
            <a:fillRect/>
          </a:stretch>
        </p:blipFill>
        <p:spPr>
          <a:xfrm>
            <a:off x="8042136" y="2057400"/>
            <a:ext cx="4011116" cy="4109575"/>
          </a:xfrm>
          <a:prstGeom prst="rect">
            <a:avLst/>
          </a:prstGeom>
        </p:spPr>
      </p:pic>
    </p:spTree>
    <p:extLst>
      <p:ext uri="{BB962C8B-B14F-4D97-AF65-F5344CB8AC3E}">
        <p14:creationId xmlns:p14="http://schemas.microsoft.com/office/powerpoint/2010/main" val="125614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152A0-05EE-4359-A8F5-F76BA951225E}"/>
              </a:ext>
            </a:extLst>
          </p:cNvPr>
          <p:cNvSpPr>
            <a:spLocks noGrp="1"/>
          </p:cNvSpPr>
          <p:nvPr>
            <p:ph idx="1"/>
          </p:nvPr>
        </p:nvSpPr>
        <p:spPr>
          <a:xfrm>
            <a:off x="531812" y="1752600"/>
            <a:ext cx="11125200" cy="4419599"/>
          </a:xfrm>
        </p:spPr>
        <p:txBody>
          <a:bodyPr>
            <a:normAutofit/>
          </a:bodyPr>
          <a:lstStyle/>
          <a:p>
            <a:pPr marL="514350" indent="-514350">
              <a:buFont typeface="+mj-lt"/>
              <a:buAutoNum type="arabicPeriod"/>
            </a:pPr>
            <a:r>
              <a:rPr lang="en-US" sz="2800" dirty="0"/>
              <a:t>Fall brings shorter daylight hours. Leaves prepare for winter by discontinuing the production of chlorophyll. The veins that are responsible for bringing nutrients into the leaves close.</a:t>
            </a:r>
          </a:p>
          <a:p>
            <a:pPr marL="514350" indent="-514350">
              <a:buFont typeface="+mj-lt"/>
              <a:buAutoNum type="arabicPeriod"/>
            </a:pPr>
            <a:endParaRPr lang="en-US" sz="3200" dirty="0"/>
          </a:p>
        </p:txBody>
      </p:sp>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colors?</a:t>
            </a:r>
          </a:p>
        </p:txBody>
      </p:sp>
    </p:spTree>
    <p:extLst>
      <p:ext uri="{BB962C8B-B14F-4D97-AF65-F5344CB8AC3E}">
        <p14:creationId xmlns:p14="http://schemas.microsoft.com/office/powerpoint/2010/main" val="267815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152A0-05EE-4359-A8F5-F76BA951225E}"/>
              </a:ext>
            </a:extLst>
          </p:cNvPr>
          <p:cNvSpPr>
            <a:spLocks noGrp="1"/>
          </p:cNvSpPr>
          <p:nvPr>
            <p:ph idx="1"/>
          </p:nvPr>
        </p:nvSpPr>
        <p:spPr>
          <a:xfrm>
            <a:off x="531812" y="1752600"/>
            <a:ext cx="11125200" cy="4419599"/>
          </a:xfrm>
        </p:spPr>
        <p:txBody>
          <a:bodyPr>
            <a:normAutofit/>
          </a:bodyPr>
          <a:lstStyle/>
          <a:p>
            <a:pPr marL="514350" indent="-514350">
              <a:buFont typeface="+mj-lt"/>
              <a:buAutoNum type="arabicPeriod"/>
            </a:pPr>
            <a:r>
              <a:rPr lang="en-US" dirty="0"/>
              <a:t>Fall brings shorter daylight hours. Leaves prepare for winter by discontinuing the production of chlorophyll. The veins that are responsible for bringing nutrients into the leaves close.</a:t>
            </a:r>
          </a:p>
          <a:p>
            <a:pPr marL="514350" indent="-514350">
              <a:buFont typeface="+mj-lt"/>
              <a:buAutoNum type="arabicPeriod"/>
            </a:pPr>
            <a:r>
              <a:rPr lang="en-US" sz="2800" u="sng" dirty="0"/>
              <a:t>Green</a:t>
            </a:r>
            <a:r>
              <a:rPr lang="en-US" sz="2800" dirty="0"/>
              <a:t> color starts to fade. The molecules that make up chlorophyll are absorbed into the plant and stored until spring when the plant begins to grow again. This keeps the plant from having to make chlorophyll from scratch since it takes a lot of energy to make! </a:t>
            </a:r>
          </a:p>
        </p:txBody>
      </p:sp>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colors?</a:t>
            </a:r>
          </a:p>
        </p:txBody>
      </p:sp>
    </p:spTree>
    <p:extLst>
      <p:ext uri="{BB962C8B-B14F-4D97-AF65-F5344CB8AC3E}">
        <p14:creationId xmlns:p14="http://schemas.microsoft.com/office/powerpoint/2010/main" val="282669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152A0-05EE-4359-A8F5-F76BA951225E}"/>
              </a:ext>
            </a:extLst>
          </p:cNvPr>
          <p:cNvSpPr>
            <a:spLocks noGrp="1"/>
          </p:cNvSpPr>
          <p:nvPr>
            <p:ph idx="1"/>
          </p:nvPr>
        </p:nvSpPr>
        <p:spPr>
          <a:xfrm>
            <a:off x="531812" y="1752600"/>
            <a:ext cx="11125200" cy="4419599"/>
          </a:xfrm>
        </p:spPr>
        <p:txBody>
          <a:bodyPr>
            <a:normAutofit/>
          </a:bodyPr>
          <a:lstStyle/>
          <a:p>
            <a:pPr marL="514350" indent="-514350">
              <a:buFont typeface="+mj-lt"/>
              <a:buAutoNum type="arabicPeriod"/>
            </a:pPr>
            <a:r>
              <a:rPr lang="en-US" dirty="0"/>
              <a:t>Fall brings shorter daylight hours. Leaves prepare for winter by discontinuing the production of chlorophyll. The veins that are responsible for bringing nutrients into the leaves close.</a:t>
            </a:r>
          </a:p>
          <a:p>
            <a:pPr marL="514350" indent="-514350">
              <a:buFont typeface="+mj-lt"/>
              <a:buAutoNum type="arabicPeriod"/>
            </a:pPr>
            <a:r>
              <a:rPr lang="en-US" u="sng" dirty="0"/>
              <a:t>Green</a:t>
            </a:r>
            <a:r>
              <a:rPr lang="en-US" dirty="0"/>
              <a:t> starts to fade. The molecules that make up chlorophyll are absorbed into the plant and stored until spring when the plant begins to grow again. This keeps the plant from having to make chlorophyll from scratch since it takes a lot of energy to make! </a:t>
            </a:r>
          </a:p>
          <a:p>
            <a:pPr marL="514350" indent="-514350">
              <a:buFont typeface="+mj-lt"/>
              <a:buAutoNum type="arabicPeriod"/>
            </a:pPr>
            <a:r>
              <a:rPr lang="en-US" sz="2800" dirty="0"/>
              <a:t>The </a:t>
            </a:r>
            <a:r>
              <a:rPr lang="en-US" sz="2800" u="sng" dirty="0"/>
              <a:t>yellows and oranges</a:t>
            </a:r>
            <a:r>
              <a:rPr lang="en-US" sz="2800" dirty="0"/>
              <a:t> present in the leaves become visible.</a:t>
            </a:r>
          </a:p>
        </p:txBody>
      </p:sp>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colors?</a:t>
            </a:r>
          </a:p>
        </p:txBody>
      </p:sp>
    </p:spTree>
    <p:extLst>
      <p:ext uri="{BB962C8B-B14F-4D97-AF65-F5344CB8AC3E}">
        <p14:creationId xmlns:p14="http://schemas.microsoft.com/office/powerpoint/2010/main" val="7426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152A0-05EE-4359-A8F5-F76BA951225E}"/>
              </a:ext>
            </a:extLst>
          </p:cNvPr>
          <p:cNvSpPr>
            <a:spLocks noGrp="1"/>
          </p:cNvSpPr>
          <p:nvPr>
            <p:ph idx="1"/>
          </p:nvPr>
        </p:nvSpPr>
        <p:spPr>
          <a:xfrm>
            <a:off x="531812" y="1752600"/>
            <a:ext cx="11125200" cy="5029200"/>
          </a:xfrm>
        </p:spPr>
        <p:txBody>
          <a:bodyPr>
            <a:normAutofit/>
          </a:bodyPr>
          <a:lstStyle/>
          <a:p>
            <a:pPr marL="514350" indent="-514350">
              <a:buFont typeface="+mj-lt"/>
              <a:buAutoNum type="arabicPeriod"/>
            </a:pPr>
            <a:r>
              <a:rPr lang="en-US" dirty="0"/>
              <a:t>Fall brings shorter daylight hours. Leaves prepare for winter by discontinuing the production of chlorophyll. The veins that are responsible for bringing nutrients into the leaves close.</a:t>
            </a:r>
          </a:p>
          <a:p>
            <a:pPr marL="514350" indent="-514350">
              <a:buFont typeface="+mj-lt"/>
              <a:buAutoNum type="arabicPeriod"/>
            </a:pPr>
            <a:r>
              <a:rPr lang="en-US" u="sng" dirty="0"/>
              <a:t>Green</a:t>
            </a:r>
            <a:r>
              <a:rPr lang="en-US" dirty="0"/>
              <a:t> starts to fade. The molecules that make up chlorophyll are absorbed into the plant and stored until spring when the plant begins to grow again. This keeps the plant from having to make chlorophyll from scratch since it takes a lot of energy to make! </a:t>
            </a:r>
          </a:p>
          <a:p>
            <a:pPr marL="514350" indent="-514350">
              <a:buFont typeface="+mj-lt"/>
              <a:buAutoNum type="arabicPeriod"/>
            </a:pPr>
            <a:r>
              <a:rPr lang="en-US" dirty="0"/>
              <a:t>The </a:t>
            </a:r>
            <a:r>
              <a:rPr lang="en-US" u="sng" dirty="0"/>
              <a:t>yellows and oranges </a:t>
            </a:r>
            <a:r>
              <a:rPr lang="en-US" dirty="0"/>
              <a:t>present in the leaves become visible.</a:t>
            </a:r>
          </a:p>
          <a:p>
            <a:pPr marL="514350" indent="-514350">
              <a:buFont typeface="+mj-lt"/>
              <a:buAutoNum type="arabicPeriod"/>
            </a:pPr>
            <a:r>
              <a:rPr lang="en-US" sz="2800" dirty="0"/>
              <a:t>When the veins close, sugars become trapped in the leaf. Those sugars combine with other chemicals to form the anthocyanins responsible for </a:t>
            </a:r>
            <a:r>
              <a:rPr lang="en-US" sz="2800" u="sng" dirty="0"/>
              <a:t>red</a:t>
            </a:r>
            <a:r>
              <a:rPr lang="en-US" sz="2800" dirty="0"/>
              <a:t> coloration. Bright days and cold nights cause more sugar to get trapped and red coloration to intensify. </a:t>
            </a:r>
          </a:p>
          <a:p>
            <a:pPr marL="514350" indent="-514350">
              <a:buFont typeface="+mj-lt"/>
              <a:buAutoNum type="arabicPeriod"/>
            </a:pPr>
            <a:endParaRPr lang="en-US" sz="2800" dirty="0"/>
          </a:p>
        </p:txBody>
      </p:sp>
      <p:sp>
        <p:nvSpPr>
          <p:cNvPr id="4" name="Title 12">
            <a:extLst>
              <a:ext uri="{FF2B5EF4-FFF2-40B4-BE49-F238E27FC236}">
                <a16:creationId xmlns:a16="http://schemas.microsoft.com/office/drawing/2014/main" id="{F94B567B-82D1-4BFA-852D-4598B98DFA60}"/>
              </a:ext>
            </a:extLst>
          </p:cNvPr>
          <p:cNvSpPr txBox="1">
            <a:spLocks/>
          </p:cNvSpPr>
          <p:nvPr/>
        </p:nvSpPr>
        <p:spPr>
          <a:xfrm>
            <a:off x="1522413" y="190500"/>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change colors?</a:t>
            </a:r>
          </a:p>
        </p:txBody>
      </p:sp>
    </p:spTree>
    <p:extLst>
      <p:ext uri="{BB962C8B-B14F-4D97-AF65-F5344CB8AC3E}">
        <p14:creationId xmlns:p14="http://schemas.microsoft.com/office/powerpoint/2010/main" val="4699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26C94CE-57B2-4F47-8899-CE7797B0D5B7}"/>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fall?</a:t>
            </a:r>
          </a:p>
        </p:txBody>
      </p:sp>
    </p:spTree>
    <p:extLst>
      <p:ext uri="{BB962C8B-B14F-4D97-AF65-F5344CB8AC3E}">
        <p14:creationId xmlns:p14="http://schemas.microsoft.com/office/powerpoint/2010/main" val="189667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ABE91-FDF3-4745-8AB8-CCCB88A6B015}"/>
              </a:ext>
            </a:extLst>
          </p:cNvPr>
          <p:cNvSpPr>
            <a:spLocks noGrp="1"/>
          </p:cNvSpPr>
          <p:nvPr>
            <p:ph idx="1"/>
          </p:nvPr>
        </p:nvSpPr>
        <p:spPr>
          <a:xfrm>
            <a:off x="227012" y="1905000"/>
            <a:ext cx="11811000" cy="4267200"/>
          </a:xfrm>
        </p:spPr>
        <p:txBody>
          <a:bodyPr/>
          <a:lstStyle/>
          <a:p>
            <a:pPr marL="0" indent="0" algn="ctr">
              <a:buNone/>
            </a:pPr>
            <a:r>
              <a:rPr lang="en-US" sz="2800" dirty="0">
                <a:solidFill>
                  <a:schemeClr val="tx2"/>
                </a:solidFill>
              </a:rPr>
              <a:t>If the leaves aren’t making food (through photosynthesis), the tree doesn’t need them anymore. While the leaves are undergoing color changes, the tree is also preparing for the leaf to drop. </a:t>
            </a:r>
          </a:p>
          <a:p>
            <a:pPr marL="0" indent="0" algn="ctr">
              <a:buNone/>
            </a:pPr>
            <a:endParaRPr lang="en-US" dirty="0"/>
          </a:p>
        </p:txBody>
      </p:sp>
      <p:sp>
        <p:nvSpPr>
          <p:cNvPr id="5" name="Title 12">
            <a:extLst>
              <a:ext uri="{FF2B5EF4-FFF2-40B4-BE49-F238E27FC236}">
                <a16:creationId xmlns:a16="http://schemas.microsoft.com/office/drawing/2014/main" id="{826C94CE-57B2-4F47-8899-CE7797B0D5B7}"/>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fall?</a:t>
            </a:r>
          </a:p>
        </p:txBody>
      </p:sp>
    </p:spTree>
    <p:extLst>
      <p:ext uri="{BB962C8B-B14F-4D97-AF65-F5344CB8AC3E}">
        <p14:creationId xmlns:p14="http://schemas.microsoft.com/office/powerpoint/2010/main" val="203485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ABE91-FDF3-4745-8AB8-CCCB88A6B015}"/>
              </a:ext>
            </a:extLst>
          </p:cNvPr>
          <p:cNvSpPr>
            <a:spLocks noGrp="1"/>
          </p:cNvSpPr>
          <p:nvPr>
            <p:ph idx="1"/>
          </p:nvPr>
        </p:nvSpPr>
        <p:spPr>
          <a:xfrm>
            <a:off x="227012" y="1905000"/>
            <a:ext cx="11811000" cy="4267200"/>
          </a:xfrm>
        </p:spPr>
        <p:txBody>
          <a:bodyPr/>
          <a:lstStyle/>
          <a:p>
            <a:pPr marL="0" indent="0" algn="ctr">
              <a:buNone/>
            </a:pPr>
            <a:r>
              <a:rPr lang="en-US" dirty="0">
                <a:solidFill>
                  <a:schemeClr val="tx2"/>
                </a:solidFill>
              </a:rPr>
              <a:t>If the leaves aren’t making food (through photosynthesis), the tree doesn’t need them anymore. While the leaves are undergoing color changes, the tree is also preparing for the leaf to drop. </a:t>
            </a:r>
          </a:p>
          <a:p>
            <a:pPr marL="0" indent="0" algn="ctr">
              <a:buNone/>
            </a:pPr>
            <a:endParaRPr lang="en-US" dirty="0"/>
          </a:p>
          <a:p>
            <a:pPr marL="457200" indent="-457200">
              <a:buFont typeface="+mj-lt"/>
              <a:buAutoNum type="arabicPeriod"/>
            </a:pPr>
            <a:r>
              <a:rPr lang="en-US" sz="2800" dirty="0">
                <a:solidFill>
                  <a:srgbClr val="2D2D2D"/>
                </a:solidFill>
                <a:latin typeface="Corbel" panose="020B0503020204020204" pitchFamily="34" charset="0"/>
              </a:rPr>
              <a:t>The tree begins making a </a:t>
            </a:r>
            <a:r>
              <a:rPr lang="en-US" sz="2800" i="0" dirty="0">
                <a:solidFill>
                  <a:srgbClr val="2D2D2D"/>
                </a:solidFill>
                <a:effectLst/>
                <a:latin typeface="Corbel" panose="020B0503020204020204" pitchFamily="34" charset="0"/>
              </a:rPr>
              <a:t>special layer or seal between each leaf and the branch it is connected to.</a:t>
            </a:r>
          </a:p>
        </p:txBody>
      </p:sp>
      <p:sp>
        <p:nvSpPr>
          <p:cNvPr id="5" name="Title 12">
            <a:extLst>
              <a:ext uri="{FF2B5EF4-FFF2-40B4-BE49-F238E27FC236}">
                <a16:creationId xmlns:a16="http://schemas.microsoft.com/office/drawing/2014/main" id="{826C94CE-57B2-4F47-8899-CE7797B0D5B7}"/>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fall?</a:t>
            </a:r>
          </a:p>
        </p:txBody>
      </p:sp>
    </p:spTree>
    <p:extLst>
      <p:ext uri="{BB962C8B-B14F-4D97-AF65-F5344CB8AC3E}">
        <p14:creationId xmlns:p14="http://schemas.microsoft.com/office/powerpoint/2010/main" val="116371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ABE91-FDF3-4745-8AB8-CCCB88A6B015}"/>
              </a:ext>
            </a:extLst>
          </p:cNvPr>
          <p:cNvSpPr>
            <a:spLocks noGrp="1"/>
          </p:cNvSpPr>
          <p:nvPr>
            <p:ph idx="1"/>
          </p:nvPr>
        </p:nvSpPr>
        <p:spPr>
          <a:xfrm>
            <a:off x="227012" y="1905000"/>
            <a:ext cx="11811000" cy="4267200"/>
          </a:xfrm>
        </p:spPr>
        <p:txBody>
          <a:bodyPr/>
          <a:lstStyle/>
          <a:p>
            <a:pPr marL="0" indent="0" algn="ctr">
              <a:buNone/>
            </a:pPr>
            <a:r>
              <a:rPr lang="en-US" dirty="0">
                <a:solidFill>
                  <a:schemeClr val="tx2"/>
                </a:solidFill>
              </a:rPr>
              <a:t>If the leaves aren’t making food (through photosynthesis), the tree doesn’t need them anymore. While the leaves are undergoing color changes, the tree is also preparing for the leaf to drop. </a:t>
            </a:r>
          </a:p>
          <a:p>
            <a:pPr marL="0" indent="0" algn="ctr">
              <a:buNone/>
            </a:pPr>
            <a:endParaRPr lang="en-US" dirty="0"/>
          </a:p>
          <a:p>
            <a:pPr marL="457200" indent="-457200">
              <a:buFont typeface="+mj-lt"/>
              <a:buAutoNum type="arabicPeriod"/>
            </a:pPr>
            <a:r>
              <a:rPr lang="en-US" dirty="0">
                <a:solidFill>
                  <a:srgbClr val="2D2D2D"/>
                </a:solidFill>
                <a:latin typeface="Corbel" panose="020B0503020204020204" pitchFamily="34" charset="0"/>
              </a:rPr>
              <a:t>The tree begins making a </a:t>
            </a:r>
            <a:r>
              <a:rPr lang="en-US" i="0" dirty="0">
                <a:solidFill>
                  <a:srgbClr val="2D2D2D"/>
                </a:solidFill>
                <a:effectLst/>
                <a:latin typeface="Corbel" panose="020B0503020204020204" pitchFamily="34" charset="0"/>
              </a:rPr>
              <a:t>special layer or seal between each leaf and the branch it is connected to.</a:t>
            </a:r>
          </a:p>
          <a:p>
            <a:pPr marL="457200" indent="-457200">
              <a:buFont typeface="+mj-lt"/>
              <a:buAutoNum type="arabicPeriod"/>
            </a:pPr>
            <a:r>
              <a:rPr lang="en-US" sz="2800" dirty="0">
                <a:solidFill>
                  <a:srgbClr val="2D2D2D"/>
                </a:solidFill>
                <a:latin typeface="Corbel" panose="020B0503020204020204" pitchFamily="34" charset="0"/>
              </a:rPr>
              <a:t>Once all of the nutrients in the leaf have been absorbed, the tree stops holding onto the leaf and it falls off.</a:t>
            </a:r>
            <a:endParaRPr lang="en-US" sz="2800" dirty="0">
              <a:latin typeface="Corbel" panose="020B0503020204020204" pitchFamily="34" charset="0"/>
            </a:endParaRPr>
          </a:p>
        </p:txBody>
      </p:sp>
      <p:sp>
        <p:nvSpPr>
          <p:cNvPr id="5" name="Title 12">
            <a:extLst>
              <a:ext uri="{FF2B5EF4-FFF2-40B4-BE49-F238E27FC236}">
                <a16:creationId xmlns:a16="http://schemas.microsoft.com/office/drawing/2014/main" id="{826C94CE-57B2-4F47-8899-CE7797B0D5B7}"/>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fall?</a:t>
            </a:r>
          </a:p>
        </p:txBody>
      </p:sp>
    </p:spTree>
    <p:extLst>
      <p:ext uri="{BB962C8B-B14F-4D97-AF65-F5344CB8AC3E}">
        <p14:creationId xmlns:p14="http://schemas.microsoft.com/office/powerpoint/2010/main" val="344571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26C94CE-57B2-4F47-8899-CE7797B0D5B7}"/>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fall?</a:t>
            </a:r>
          </a:p>
        </p:txBody>
      </p:sp>
      <p:sp>
        <p:nvSpPr>
          <p:cNvPr id="10" name="TextBox 9">
            <a:extLst>
              <a:ext uri="{FF2B5EF4-FFF2-40B4-BE49-F238E27FC236}">
                <a16:creationId xmlns:a16="http://schemas.microsoft.com/office/drawing/2014/main" id="{EEDDD28E-0925-41E6-8FC0-94830DF0F7A5}"/>
              </a:ext>
            </a:extLst>
          </p:cNvPr>
          <p:cNvSpPr txBox="1"/>
          <p:nvPr/>
        </p:nvSpPr>
        <p:spPr>
          <a:xfrm flipH="1">
            <a:off x="1370012" y="3602865"/>
            <a:ext cx="4724400" cy="1200329"/>
          </a:xfrm>
          <a:prstGeom prst="rect">
            <a:avLst/>
          </a:prstGeom>
          <a:noFill/>
        </p:spPr>
        <p:txBody>
          <a:bodyPr wrap="square" rtlCol="0">
            <a:spAutoFit/>
          </a:bodyPr>
          <a:lstStyle/>
          <a:p>
            <a:pPr algn="ctr"/>
            <a:r>
              <a:rPr lang="en-US" sz="3600" b="1" dirty="0">
                <a:solidFill>
                  <a:schemeClr val="accent4">
                    <a:lumMod val="75000"/>
                  </a:schemeClr>
                </a:solidFill>
                <a:latin typeface="Ink Free" panose="03080402000500000000" pitchFamily="66" charset="0"/>
              </a:rPr>
              <a:t>Do ALL trees lose their leaves?</a:t>
            </a:r>
          </a:p>
        </p:txBody>
      </p:sp>
      <p:pic>
        <p:nvPicPr>
          <p:cNvPr id="12" name="Picture 11">
            <a:extLst>
              <a:ext uri="{FF2B5EF4-FFF2-40B4-BE49-F238E27FC236}">
                <a16:creationId xmlns:a16="http://schemas.microsoft.com/office/drawing/2014/main" id="{080EF791-8A27-422B-A701-3DCDB4A9FB4A}"/>
              </a:ext>
            </a:extLst>
          </p:cNvPr>
          <p:cNvPicPr>
            <a:picLocks noChangeAspect="1"/>
          </p:cNvPicPr>
          <p:nvPr/>
        </p:nvPicPr>
        <p:blipFill>
          <a:blip r:embed="rId2"/>
          <a:stretch>
            <a:fillRect/>
          </a:stretch>
        </p:blipFill>
        <p:spPr>
          <a:xfrm>
            <a:off x="6485573" y="2438400"/>
            <a:ext cx="3047998" cy="3529261"/>
          </a:xfrm>
          <a:prstGeom prst="rect">
            <a:avLst/>
          </a:prstGeom>
        </p:spPr>
      </p:pic>
    </p:spTree>
    <p:extLst>
      <p:ext uri="{BB962C8B-B14F-4D97-AF65-F5344CB8AC3E}">
        <p14:creationId xmlns:p14="http://schemas.microsoft.com/office/powerpoint/2010/main" val="169757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26C94CE-57B2-4F47-8899-CE7797B0D5B7}"/>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fall?</a:t>
            </a:r>
          </a:p>
        </p:txBody>
      </p:sp>
      <p:sp>
        <p:nvSpPr>
          <p:cNvPr id="2" name="TextBox 1">
            <a:extLst>
              <a:ext uri="{FF2B5EF4-FFF2-40B4-BE49-F238E27FC236}">
                <a16:creationId xmlns:a16="http://schemas.microsoft.com/office/drawing/2014/main" id="{EE2938CE-59E3-4BAA-AA81-595599AB595A}"/>
              </a:ext>
            </a:extLst>
          </p:cNvPr>
          <p:cNvSpPr txBox="1"/>
          <p:nvPr/>
        </p:nvSpPr>
        <p:spPr>
          <a:xfrm>
            <a:off x="28892" y="1676400"/>
            <a:ext cx="6065520" cy="3016210"/>
          </a:xfrm>
          <a:prstGeom prst="rect">
            <a:avLst/>
          </a:prstGeom>
          <a:noFill/>
        </p:spPr>
        <p:txBody>
          <a:bodyPr wrap="square" rtlCol="0">
            <a:spAutoFit/>
          </a:bodyPr>
          <a:lstStyle/>
          <a:p>
            <a:pPr algn="ctr"/>
            <a:r>
              <a:rPr lang="en-US" sz="3200" b="1" dirty="0"/>
              <a:t>Deciduous Trees </a:t>
            </a:r>
          </a:p>
          <a:p>
            <a:pPr algn="ctr"/>
            <a:endParaRPr lang="en-US" b="1"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6148" name="Picture 4" descr="What are these brown spots on my Red Oak leaves? - Sugar and Sap">
            <a:extLst>
              <a:ext uri="{FF2B5EF4-FFF2-40B4-BE49-F238E27FC236}">
                <a16:creationId xmlns:a16="http://schemas.microsoft.com/office/drawing/2014/main" id="{39E407B1-EE4D-4739-98D9-D41E0A632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021" y="2355184"/>
            <a:ext cx="3228407" cy="21476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4327C0-B170-44C4-8138-27D2F765CCA2}"/>
              </a:ext>
            </a:extLst>
          </p:cNvPr>
          <p:cNvSpPr txBox="1"/>
          <p:nvPr/>
        </p:nvSpPr>
        <p:spPr>
          <a:xfrm>
            <a:off x="155098" y="2505669"/>
            <a:ext cx="1809718" cy="1846659"/>
          </a:xfrm>
          <a:prstGeom prst="rect">
            <a:avLst/>
          </a:prstGeom>
          <a:noFill/>
        </p:spPr>
        <p:txBody>
          <a:bodyPr wrap="square" rtlCol="0">
            <a:spAutoFit/>
          </a:bodyPr>
          <a:lstStyle/>
          <a:p>
            <a:r>
              <a:rPr lang="en-US" sz="2400" b="1" u="sng" dirty="0"/>
              <a:t>Lose leaves</a:t>
            </a:r>
            <a:endParaRPr lang="en-US" sz="1800" b="1" u="sng" dirty="0"/>
          </a:p>
          <a:p>
            <a:endParaRPr lang="en-US" b="1" dirty="0"/>
          </a:p>
          <a:p>
            <a:r>
              <a:rPr lang="en-US" sz="1800" b="1" dirty="0"/>
              <a:t>Examples:</a:t>
            </a:r>
            <a:endParaRPr lang="en-US" b="1" dirty="0"/>
          </a:p>
          <a:p>
            <a:r>
              <a:rPr lang="en-US" sz="1800" b="1" dirty="0"/>
              <a:t>Oak, Poplar, Maple</a:t>
            </a:r>
          </a:p>
          <a:p>
            <a:endParaRPr lang="en-US" dirty="0"/>
          </a:p>
        </p:txBody>
      </p:sp>
    </p:spTree>
    <p:extLst>
      <p:ext uri="{BB962C8B-B14F-4D97-AF65-F5344CB8AC3E}">
        <p14:creationId xmlns:p14="http://schemas.microsoft.com/office/powerpoint/2010/main" val="148532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30F98-1290-4BA5-BDFE-02708228A649}"/>
              </a:ext>
            </a:extLst>
          </p:cNvPr>
          <p:cNvSpPr>
            <a:spLocks noGrp="1"/>
          </p:cNvSpPr>
          <p:nvPr>
            <p:ph idx="1"/>
          </p:nvPr>
        </p:nvSpPr>
        <p:spPr>
          <a:xfrm>
            <a:off x="1065212" y="1905000"/>
            <a:ext cx="8458199" cy="685800"/>
          </a:xfrm>
        </p:spPr>
        <p:txBody>
          <a:bodyPr>
            <a:normAutofit/>
          </a:bodyPr>
          <a:lstStyle/>
          <a:p>
            <a:pPr marL="457200" indent="-457200">
              <a:buFont typeface="+mj-lt"/>
              <a:buAutoNum type="arabicPeriod"/>
            </a:pPr>
            <a:r>
              <a:rPr lang="en-US" sz="3600" dirty="0"/>
              <a:t>Cooler weather</a:t>
            </a:r>
          </a:p>
        </p:txBody>
      </p:sp>
      <p:sp>
        <p:nvSpPr>
          <p:cNvPr id="4" name="Title 12">
            <a:extLst>
              <a:ext uri="{FF2B5EF4-FFF2-40B4-BE49-F238E27FC236}">
                <a16:creationId xmlns:a16="http://schemas.microsoft.com/office/drawing/2014/main" id="{D7E1412F-DB0F-4602-A093-B8248EDB9530}"/>
              </a:ext>
            </a:extLst>
          </p:cNvPr>
          <p:cNvSpPr>
            <a:spLocks noGrp="1"/>
          </p:cNvSpPr>
          <p:nvPr>
            <p:ph type="title"/>
          </p:nvPr>
        </p:nvSpPr>
        <p:spPr>
          <a:xfrm>
            <a:off x="1522413" y="190500"/>
            <a:ext cx="9144000" cy="1143000"/>
          </a:xfrm>
        </p:spPr>
        <p:txBody>
          <a:bodyPr>
            <a:normAutofit/>
          </a:bodyPr>
          <a:lstStyle/>
          <a:p>
            <a:pPr algn="ctr"/>
            <a:r>
              <a:rPr lang="en-US" sz="4000" b="1" dirty="0"/>
              <a:t>What changes does fall bring?</a:t>
            </a:r>
          </a:p>
        </p:txBody>
      </p:sp>
      <p:pic>
        <p:nvPicPr>
          <p:cNvPr id="6" name="Picture 5">
            <a:extLst>
              <a:ext uri="{FF2B5EF4-FFF2-40B4-BE49-F238E27FC236}">
                <a16:creationId xmlns:a16="http://schemas.microsoft.com/office/drawing/2014/main" id="{21F77758-D546-438F-90E5-086E227EC9AB}"/>
              </a:ext>
            </a:extLst>
          </p:cNvPr>
          <p:cNvPicPr>
            <a:picLocks noChangeAspect="1"/>
          </p:cNvPicPr>
          <p:nvPr/>
        </p:nvPicPr>
        <p:blipFill>
          <a:blip r:embed="rId2"/>
          <a:stretch>
            <a:fillRect/>
          </a:stretch>
        </p:blipFill>
        <p:spPr>
          <a:xfrm>
            <a:off x="6475412" y="2400301"/>
            <a:ext cx="5342466" cy="3733800"/>
          </a:xfrm>
          <a:prstGeom prst="rect">
            <a:avLst/>
          </a:prstGeom>
        </p:spPr>
      </p:pic>
    </p:spTree>
    <p:extLst>
      <p:ext uri="{BB962C8B-B14F-4D97-AF65-F5344CB8AC3E}">
        <p14:creationId xmlns:p14="http://schemas.microsoft.com/office/powerpoint/2010/main" val="302579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26C94CE-57B2-4F47-8899-CE7797B0D5B7}"/>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fall?</a:t>
            </a:r>
          </a:p>
        </p:txBody>
      </p:sp>
      <p:sp>
        <p:nvSpPr>
          <p:cNvPr id="2" name="TextBox 1">
            <a:extLst>
              <a:ext uri="{FF2B5EF4-FFF2-40B4-BE49-F238E27FC236}">
                <a16:creationId xmlns:a16="http://schemas.microsoft.com/office/drawing/2014/main" id="{EE2938CE-59E3-4BAA-AA81-595599AB595A}"/>
              </a:ext>
            </a:extLst>
          </p:cNvPr>
          <p:cNvSpPr txBox="1"/>
          <p:nvPr/>
        </p:nvSpPr>
        <p:spPr>
          <a:xfrm>
            <a:off x="28892" y="1676400"/>
            <a:ext cx="6065520" cy="3631763"/>
          </a:xfrm>
          <a:prstGeom prst="rect">
            <a:avLst/>
          </a:prstGeom>
          <a:noFill/>
        </p:spPr>
        <p:txBody>
          <a:bodyPr wrap="square" rtlCol="0">
            <a:spAutoFit/>
          </a:bodyPr>
          <a:lstStyle/>
          <a:p>
            <a:pPr algn="ctr"/>
            <a:r>
              <a:rPr lang="en-US" sz="3200" b="1" dirty="0"/>
              <a:t>Deciduous Trees </a:t>
            </a:r>
          </a:p>
          <a:p>
            <a:pPr algn="ctr"/>
            <a:endParaRPr lang="en-US" b="1"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Broad, flat leaves</a:t>
            </a:r>
          </a:p>
          <a:p>
            <a:pPr marL="285750" indent="-285750">
              <a:buFont typeface="Arial" panose="020B0604020202020204" pitchFamily="34" charset="0"/>
              <a:buChar char="•"/>
            </a:pPr>
            <a:endParaRPr lang="en-US" sz="2000" dirty="0"/>
          </a:p>
        </p:txBody>
      </p:sp>
      <p:pic>
        <p:nvPicPr>
          <p:cNvPr id="6148" name="Picture 4" descr="What are these brown spots on my Red Oak leaves? - Sugar and Sap">
            <a:extLst>
              <a:ext uri="{FF2B5EF4-FFF2-40B4-BE49-F238E27FC236}">
                <a16:creationId xmlns:a16="http://schemas.microsoft.com/office/drawing/2014/main" id="{39E407B1-EE4D-4739-98D9-D41E0A632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021" y="2355184"/>
            <a:ext cx="3228407" cy="21476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739177E-FF51-4261-816C-0D130CC15503}"/>
              </a:ext>
            </a:extLst>
          </p:cNvPr>
          <p:cNvSpPr txBox="1"/>
          <p:nvPr/>
        </p:nvSpPr>
        <p:spPr>
          <a:xfrm>
            <a:off x="155098" y="2505669"/>
            <a:ext cx="1809718" cy="1846659"/>
          </a:xfrm>
          <a:prstGeom prst="rect">
            <a:avLst/>
          </a:prstGeom>
          <a:noFill/>
        </p:spPr>
        <p:txBody>
          <a:bodyPr wrap="square" rtlCol="0">
            <a:spAutoFit/>
          </a:bodyPr>
          <a:lstStyle/>
          <a:p>
            <a:r>
              <a:rPr lang="en-US" sz="2400" b="1" u="sng" dirty="0"/>
              <a:t>Lose leaves</a:t>
            </a:r>
            <a:endParaRPr lang="en-US" sz="1800" b="1" u="sng" dirty="0"/>
          </a:p>
          <a:p>
            <a:endParaRPr lang="en-US" b="1" dirty="0"/>
          </a:p>
          <a:p>
            <a:r>
              <a:rPr lang="en-US" sz="1800" b="1" dirty="0"/>
              <a:t>Examples:</a:t>
            </a:r>
            <a:endParaRPr lang="en-US" b="1" dirty="0"/>
          </a:p>
          <a:p>
            <a:r>
              <a:rPr lang="en-US" sz="1800" b="1" dirty="0"/>
              <a:t>Oak, Poplar, Maple</a:t>
            </a:r>
          </a:p>
          <a:p>
            <a:endParaRPr lang="en-US" dirty="0"/>
          </a:p>
        </p:txBody>
      </p:sp>
    </p:spTree>
    <p:extLst>
      <p:ext uri="{BB962C8B-B14F-4D97-AF65-F5344CB8AC3E}">
        <p14:creationId xmlns:p14="http://schemas.microsoft.com/office/powerpoint/2010/main" val="303649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26C94CE-57B2-4F47-8899-CE7797B0D5B7}"/>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fall?</a:t>
            </a:r>
          </a:p>
        </p:txBody>
      </p:sp>
      <p:sp>
        <p:nvSpPr>
          <p:cNvPr id="2" name="TextBox 1">
            <a:extLst>
              <a:ext uri="{FF2B5EF4-FFF2-40B4-BE49-F238E27FC236}">
                <a16:creationId xmlns:a16="http://schemas.microsoft.com/office/drawing/2014/main" id="{EE2938CE-59E3-4BAA-AA81-595599AB595A}"/>
              </a:ext>
            </a:extLst>
          </p:cNvPr>
          <p:cNvSpPr txBox="1"/>
          <p:nvPr/>
        </p:nvSpPr>
        <p:spPr>
          <a:xfrm>
            <a:off x="28892" y="1676400"/>
            <a:ext cx="6065520" cy="5170646"/>
          </a:xfrm>
          <a:prstGeom prst="rect">
            <a:avLst/>
          </a:prstGeom>
          <a:noFill/>
        </p:spPr>
        <p:txBody>
          <a:bodyPr wrap="square" rtlCol="0">
            <a:spAutoFit/>
          </a:bodyPr>
          <a:lstStyle/>
          <a:p>
            <a:pPr algn="ctr"/>
            <a:r>
              <a:rPr lang="en-US" sz="3200" b="1" dirty="0"/>
              <a:t>Deciduous Trees </a:t>
            </a:r>
          </a:p>
          <a:p>
            <a:pPr algn="ctr"/>
            <a:endParaRPr lang="en-US" b="1"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Broad, flat leaves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Lose their leaves seasonally because:</a:t>
            </a:r>
          </a:p>
          <a:p>
            <a:pPr marL="285750" indent="-285750">
              <a:buFont typeface="Arial" panose="020B0604020202020204" pitchFamily="34" charset="0"/>
              <a:buChar char="•"/>
            </a:pPr>
            <a:r>
              <a:rPr lang="en-US" sz="2000" dirty="0"/>
              <a:t>Snowy/ icy winters can cause the water inside of the leaves to freeze and kill the leaf</a:t>
            </a:r>
          </a:p>
          <a:p>
            <a:pPr marL="285750" indent="-285750">
              <a:buFont typeface="Arial" panose="020B0604020202020204" pitchFamily="34" charset="0"/>
              <a:buChar char="•"/>
            </a:pPr>
            <a:r>
              <a:rPr lang="en-US" sz="2000" dirty="0"/>
              <a:t>Not enough water in the ground to support all of the leaves (dry season)</a:t>
            </a:r>
          </a:p>
        </p:txBody>
      </p:sp>
      <p:pic>
        <p:nvPicPr>
          <p:cNvPr id="6148" name="Picture 4" descr="What are these brown spots on my Red Oak leaves? - Sugar and Sap">
            <a:extLst>
              <a:ext uri="{FF2B5EF4-FFF2-40B4-BE49-F238E27FC236}">
                <a16:creationId xmlns:a16="http://schemas.microsoft.com/office/drawing/2014/main" id="{39E407B1-EE4D-4739-98D9-D41E0A632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021" y="2355184"/>
            <a:ext cx="3228407" cy="21476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091969-832E-4271-8229-89221FD44FB6}"/>
              </a:ext>
            </a:extLst>
          </p:cNvPr>
          <p:cNvSpPr txBox="1"/>
          <p:nvPr/>
        </p:nvSpPr>
        <p:spPr>
          <a:xfrm>
            <a:off x="155098" y="2505669"/>
            <a:ext cx="1809718" cy="1846659"/>
          </a:xfrm>
          <a:prstGeom prst="rect">
            <a:avLst/>
          </a:prstGeom>
          <a:noFill/>
        </p:spPr>
        <p:txBody>
          <a:bodyPr wrap="square" rtlCol="0">
            <a:spAutoFit/>
          </a:bodyPr>
          <a:lstStyle/>
          <a:p>
            <a:r>
              <a:rPr lang="en-US" sz="2400" b="1" u="sng" dirty="0"/>
              <a:t>Lose leaves</a:t>
            </a:r>
            <a:endParaRPr lang="en-US" sz="1800" b="1" u="sng" dirty="0"/>
          </a:p>
          <a:p>
            <a:endParaRPr lang="en-US" b="1" dirty="0"/>
          </a:p>
          <a:p>
            <a:r>
              <a:rPr lang="en-US" sz="1800" b="1" dirty="0"/>
              <a:t>Examples:</a:t>
            </a:r>
            <a:endParaRPr lang="en-US" b="1" dirty="0"/>
          </a:p>
          <a:p>
            <a:r>
              <a:rPr lang="en-US" sz="1800" b="1" dirty="0"/>
              <a:t>Oak, Poplar, Maple</a:t>
            </a:r>
          </a:p>
          <a:p>
            <a:endParaRPr lang="en-US" dirty="0"/>
          </a:p>
        </p:txBody>
      </p:sp>
    </p:spTree>
    <p:extLst>
      <p:ext uri="{BB962C8B-B14F-4D97-AF65-F5344CB8AC3E}">
        <p14:creationId xmlns:p14="http://schemas.microsoft.com/office/powerpoint/2010/main" val="213864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26C94CE-57B2-4F47-8899-CE7797B0D5B7}"/>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fall?</a:t>
            </a:r>
          </a:p>
        </p:txBody>
      </p:sp>
      <p:sp>
        <p:nvSpPr>
          <p:cNvPr id="2" name="TextBox 1">
            <a:extLst>
              <a:ext uri="{FF2B5EF4-FFF2-40B4-BE49-F238E27FC236}">
                <a16:creationId xmlns:a16="http://schemas.microsoft.com/office/drawing/2014/main" id="{EE2938CE-59E3-4BAA-AA81-595599AB595A}"/>
              </a:ext>
            </a:extLst>
          </p:cNvPr>
          <p:cNvSpPr txBox="1"/>
          <p:nvPr/>
        </p:nvSpPr>
        <p:spPr>
          <a:xfrm>
            <a:off x="28892" y="1676400"/>
            <a:ext cx="6065520" cy="5170646"/>
          </a:xfrm>
          <a:prstGeom prst="rect">
            <a:avLst/>
          </a:prstGeom>
          <a:noFill/>
        </p:spPr>
        <p:txBody>
          <a:bodyPr wrap="square" rtlCol="0">
            <a:spAutoFit/>
          </a:bodyPr>
          <a:lstStyle/>
          <a:p>
            <a:pPr algn="ctr"/>
            <a:r>
              <a:rPr lang="en-US" sz="3200" b="1" dirty="0"/>
              <a:t>Deciduous Trees </a:t>
            </a:r>
          </a:p>
          <a:p>
            <a:pPr algn="ctr"/>
            <a:endParaRPr lang="en-US" b="1"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Broad, flat leaves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Lose their leaves seasonally because:</a:t>
            </a:r>
          </a:p>
          <a:p>
            <a:pPr marL="285750" indent="-285750">
              <a:buFont typeface="Arial" panose="020B0604020202020204" pitchFamily="34" charset="0"/>
              <a:buChar char="•"/>
            </a:pPr>
            <a:r>
              <a:rPr lang="en-US" sz="2000" dirty="0"/>
              <a:t>Snowy/ icy winters can cause the water inside of the leaves to freeze and kill the leaf</a:t>
            </a:r>
          </a:p>
          <a:p>
            <a:pPr marL="285750" indent="-285750">
              <a:buFont typeface="Arial" panose="020B0604020202020204" pitchFamily="34" charset="0"/>
              <a:buChar char="•"/>
            </a:pPr>
            <a:r>
              <a:rPr lang="en-US" sz="2000" dirty="0"/>
              <a:t>Not enough water in the ground to support all of the leaves (dry season)</a:t>
            </a:r>
          </a:p>
        </p:txBody>
      </p:sp>
      <p:sp>
        <p:nvSpPr>
          <p:cNvPr id="3" name="TextBox 2">
            <a:extLst>
              <a:ext uri="{FF2B5EF4-FFF2-40B4-BE49-F238E27FC236}">
                <a16:creationId xmlns:a16="http://schemas.microsoft.com/office/drawing/2014/main" id="{80D9309C-C8D7-44C7-880F-F9A9FD4DDE3D}"/>
              </a:ext>
            </a:extLst>
          </p:cNvPr>
          <p:cNvSpPr txBox="1"/>
          <p:nvPr/>
        </p:nvSpPr>
        <p:spPr>
          <a:xfrm>
            <a:off x="6148703" y="1659434"/>
            <a:ext cx="6070601" cy="3077766"/>
          </a:xfrm>
          <a:prstGeom prst="rect">
            <a:avLst/>
          </a:prstGeom>
          <a:noFill/>
        </p:spPr>
        <p:txBody>
          <a:bodyPr wrap="square" rtlCol="0">
            <a:spAutoFit/>
          </a:bodyPr>
          <a:lstStyle/>
          <a:p>
            <a:pPr algn="ctr"/>
            <a:r>
              <a:rPr lang="en-US" sz="3200" b="1" dirty="0"/>
              <a:t>Evergreen Trees</a:t>
            </a:r>
          </a:p>
          <a:p>
            <a:pPr algn="ctr"/>
            <a:endParaRPr lang="en-US" b="1"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400" dirty="0"/>
          </a:p>
        </p:txBody>
      </p:sp>
      <p:pic>
        <p:nvPicPr>
          <p:cNvPr id="6148" name="Picture 4" descr="What are these brown spots on my Red Oak leaves? - Sugar and Sap">
            <a:extLst>
              <a:ext uri="{FF2B5EF4-FFF2-40B4-BE49-F238E27FC236}">
                <a16:creationId xmlns:a16="http://schemas.microsoft.com/office/drawing/2014/main" id="{39E407B1-EE4D-4739-98D9-D41E0A632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021" y="2355184"/>
            <a:ext cx="3228407" cy="214763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ee Services: Cleaning Up Pine Needles |">
            <a:extLst>
              <a:ext uri="{FF2B5EF4-FFF2-40B4-BE49-F238E27FC236}">
                <a16:creationId xmlns:a16="http://schemas.microsoft.com/office/drawing/2014/main" id="{14661251-B65A-49A3-8A0E-0C8E60CD1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738" y="2376951"/>
            <a:ext cx="3235075" cy="21577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71AACD3-96A6-4B3F-87DF-DC4E8ED93B14}"/>
              </a:ext>
            </a:extLst>
          </p:cNvPr>
          <p:cNvSpPr txBox="1"/>
          <p:nvPr/>
        </p:nvSpPr>
        <p:spPr>
          <a:xfrm>
            <a:off x="155098" y="2505668"/>
            <a:ext cx="1809718" cy="1846659"/>
          </a:xfrm>
          <a:prstGeom prst="rect">
            <a:avLst/>
          </a:prstGeom>
          <a:noFill/>
        </p:spPr>
        <p:txBody>
          <a:bodyPr wrap="square" rtlCol="0">
            <a:spAutoFit/>
          </a:bodyPr>
          <a:lstStyle/>
          <a:p>
            <a:r>
              <a:rPr lang="en-US" sz="2400" b="1" u="sng" dirty="0"/>
              <a:t>Lose leaves</a:t>
            </a:r>
            <a:endParaRPr lang="en-US" sz="1800" b="1" u="sng" dirty="0"/>
          </a:p>
          <a:p>
            <a:endParaRPr lang="en-US" b="1" dirty="0"/>
          </a:p>
          <a:p>
            <a:r>
              <a:rPr lang="en-US" sz="1800" b="1" dirty="0"/>
              <a:t>Examples:</a:t>
            </a:r>
            <a:endParaRPr lang="en-US" b="1" dirty="0"/>
          </a:p>
          <a:p>
            <a:r>
              <a:rPr lang="en-US" sz="1800" b="1" dirty="0"/>
              <a:t>Oak, Poplar, Maple</a:t>
            </a:r>
          </a:p>
          <a:p>
            <a:endParaRPr lang="en-US" dirty="0"/>
          </a:p>
        </p:txBody>
      </p:sp>
      <p:sp>
        <p:nvSpPr>
          <p:cNvPr id="8" name="TextBox 7">
            <a:extLst>
              <a:ext uri="{FF2B5EF4-FFF2-40B4-BE49-F238E27FC236}">
                <a16:creationId xmlns:a16="http://schemas.microsoft.com/office/drawing/2014/main" id="{6C132257-9215-4FC4-914A-E78BFEB1E724}"/>
              </a:ext>
            </a:extLst>
          </p:cNvPr>
          <p:cNvSpPr txBox="1"/>
          <p:nvPr/>
        </p:nvSpPr>
        <p:spPr>
          <a:xfrm>
            <a:off x="6469362" y="2505668"/>
            <a:ext cx="1809718" cy="1569660"/>
          </a:xfrm>
          <a:prstGeom prst="rect">
            <a:avLst/>
          </a:prstGeom>
          <a:noFill/>
        </p:spPr>
        <p:txBody>
          <a:bodyPr wrap="square" rtlCol="0">
            <a:spAutoFit/>
          </a:bodyPr>
          <a:lstStyle/>
          <a:p>
            <a:r>
              <a:rPr lang="en-US" sz="2400" b="1" u="sng" dirty="0"/>
              <a:t>Keep leaves</a:t>
            </a:r>
            <a:endParaRPr lang="en-US" sz="1800" b="1" u="sng" dirty="0"/>
          </a:p>
          <a:p>
            <a:endParaRPr lang="en-US" b="1" dirty="0"/>
          </a:p>
          <a:p>
            <a:r>
              <a:rPr lang="en-US" sz="1800" b="1" dirty="0"/>
              <a:t>Examples:</a:t>
            </a:r>
            <a:endParaRPr lang="en-US" b="1" dirty="0"/>
          </a:p>
          <a:p>
            <a:r>
              <a:rPr lang="en-US" sz="1800" b="1" dirty="0"/>
              <a:t>Pine, Spruce, Fir</a:t>
            </a:r>
          </a:p>
          <a:p>
            <a:endParaRPr lang="en-US" dirty="0"/>
          </a:p>
        </p:txBody>
      </p:sp>
    </p:spTree>
    <p:extLst>
      <p:ext uri="{BB962C8B-B14F-4D97-AF65-F5344CB8AC3E}">
        <p14:creationId xmlns:p14="http://schemas.microsoft.com/office/powerpoint/2010/main" val="132290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26C94CE-57B2-4F47-8899-CE7797B0D5B7}"/>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fall?</a:t>
            </a:r>
          </a:p>
        </p:txBody>
      </p:sp>
      <p:sp>
        <p:nvSpPr>
          <p:cNvPr id="2" name="TextBox 1">
            <a:extLst>
              <a:ext uri="{FF2B5EF4-FFF2-40B4-BE49-F238E27FC236}">
                <a16:creationId xmlns:a16="http://schemas.microsoft.com/office/drawing/2014/main" id="{EE2938CE-59E3-4BAA-AA81-595599AB595A}"/>
              </a:ext>
            </a:extLst>
          </p:cNvPr>
          <p:cNvSpPr txBox="1"/>
          <p:nvPr/>
        </p:nvSpPr>
        <p:spPr>
          <a:xfrm>
            <a:off x="28892" y="1676400"/>
            <a:ext cx="6065520" cy="5170646"/>
          </a:xfrm>
          <a:prstGeom prst="rect">
            <a:avLst/>
          </a:prstGeom>
          <a:noFill/>
        </p:spPr>
        <p:txBody>
          <a:bodyPr wrap="square" rtlCol="0">
            <a:spAutoFit/>
          </a:bodyPr>
          <a:lstStyle/>
          <a:p>
            <a:pPr algn="ctr"/>
            <a:r>
              <a:rPr lang="en-US" sz="3200" b="1" dirty="0"/>
              <a:t>Deciduous Trees </a:t>
            </a:r>
          </a:p>
          <a:p>
            <a:pPr algn="ctr"/>
            <a:endParaRPr lang="en-US" b="1"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Broad, flat leaves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Lose their leaves seasonally because:</a:t>
            </a:r>
          </a:p>
          <a:p>
            <a:pPr marL="285750" indent="-285750">
              <a:buFont typeface="Arial" panose="020B0604020202020204" pitchFamily="34" charset="0"/>
              <a:buChar char="•"/>
            </a:pPr>
            <a:r>
              <a:rPr lang="en-US" sz="2000" dirty="0"/>
              <a:t>Snowy/ icy winters can cause the water inside of the leaves to freeze and kill the leaf</a:t>
            </a:r>
          </a:p>
          <a:p>
            <a:pPr marL="285750" indent="-285750">
              <a:buFont typeface="Arial" panose="020B0604020202020204" pitchFamily="34" charset="0"/>
              <a:buChar char="•"/>
            </a:pPr>
            <a:r>
              <a:rPr lang="en-US" sz="2000" dirty="0"/>
              <a:t>Not enough water in the ground to support all of the leaves (dry season)</a:t>
            </a:r>
          </a:p>
        </p:txBody>
      </p:sp>
      <p:sp>
        <p:nvSpPr>
          <p:cNvPr id="3" name="TextBox 2">
            <a:extLst>
              <a:ext uri="{FF2B5EF4-FFF2-40B4-BE49-F238E27FC236}">
                <a16:creationId xmlns:a16="http://schemas.microsoft.com/office/drawing/2014/main" id="{80D9309C-C8D7-44C7-880F-F9A9FD4DDE3D}"/>
              </a:ext>
            </a:extLst>
          </p:cNvPr>
          <p:cNvSpPr txBox="1"/>
          <p:nvPr/>
        </p:nvSpPr>
        <p:spPr>
          <a:xfrm>
            <a:off x="6148703" y="1659434"/>
            <a:ext cx="6070601" cy="3693319"/>
          </a:xfrm>
          <a:prstGeom prst="rect">
            <a:avLst/>
          </a:prstGeom>
          <a:noFill/>
        </p:spPr>
        <p:txBody>
          <a:bodyPr wrap="square" rtlCol="0">
            <a:spAutoFit/>
          </a:bodyPr>
          <a:lstStyle/>
          <a:p>
            <a:pPr algn="ctr"/>
            <a:r>
              <a:rPr lang="en-US" sz="3200" b="1" dirty="0"/>
              <a:t>Evergreen Trees</a:t>
            </a:r>
          </a:p>
          <a:p>
            <a:pPr algn="ctr"/>
            <a:endParaRPr lang="en-US" b="1"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400" dirty="0"/>
          </a:p>
          <a:p>
            <a:pPr marL="342900" indent="-342900">
              <a:buFont typeface="Arial" panose="020B0604020202020204" pitchFamily="34" charset="0"/>
              <a:buChar char="•"/>
            </a:pPr>
            <a:r>
              <a:rPr lang="en-US" sz="2000" dirty="0"/>
              <a:t>Tightly rolled, needle-like leaves </a:t>
            </a:r>
          </a:p>
          <a:p>
            <a:pPr marL="285750" indent="-285750">
              <a:buFont typeface="Arial" panose="020B0604020202020204" pitchFamily="34" charset="0"/>
              <a:buChar char="•"/>
            </a:pPr>
            <a:endParaRPr lang="en-US" sz="2000" dirty="0"/>
          </a:p>
        </p:txBody>
      </p:sp>
      <p:pic>
        <p:nvPicPr>
          <p:cNvPr id="6148" name="Picture 4" descr="What are these brown spots on my Red Oak leaves? - Sugar and Sap">
            <a:extLst>
              <a:ext uri="{FF2B5EF4-FFF2-40B4-BE49-F238E27FC236}">
                <a16:creationId xmlns:a16="http://schemas.microsoft.com/office/drawing/2014/main" id="{39E407B1-EE4D-4739-98D9-D41E0A632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021" y="2355184"/>
            <a:ext cx="3228407" cy="214763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ee Services: Cleaning Up Pine Needles |">
            <a:extLst>
              <a:ext uri="{FF2B5EF4-FFF2-40B4-BE49-F238E27FC236}">
                <a16:creationId xmlns:a16="http://schemas.microsoft.com/office/drawing/2014/main" id="{14661251-B65A-49A3-8A0E-0C8E60CD1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738" y="2376951"/>
            <a:ext cx="3235075" cy="21577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8A45375-8C04-4E8F-992B-996B08BBDC01}"/>
              </a:ext>
            </a:extLst>
          </p:cNvPr>
          <p:cNvSpPr txBox="1"/>
          <p:nvPr/>
        </p:nvSpPr>
        <p:spPr>
          <a:xfrm>
            <a:off x="155098" y="2505668"/>
            <a:ext cx="1809718" cy="1846659"/>
          </a:xfrm>
          <a:prstGeom prst="rect">
            <a:avLst/>
          </a:prstGeom>
          <a:noFill/>
        </p:spPr>
        <p:txBody>
          <a:bodyPr wrap="square" rtlCol="0">
            <a:spAutoFit/>
          </a:bodyPr>
          <a:lstStyle/>
          <a:p>
            <a:r>
              <a:rPr lang="en-US" sz="2400" b="1" u="sng" dirty="0"/>
              <a:t>Lose leaves</a:t>
            </a:r>
            <a:endParaRPr lang="en-US" sz="1800" b="1" u="sng" dirty="0"/>
          </a:p>
          <a:p>
            <a:endParaRPr lang="en-US" b="1" dirty="0"/>
          </a:p>
          <a:p>
            <a:r>
              <a:rPr lang="en-US" sz="1800" b="1" dirty="0"/>
              <a:t>Examples:</a:t>
            </a:r>
            <a:endParaRPr lang="en-US" b="1" dirty="0"/>
          </a:p>
          <a:p>
            <a:r>
              <a:rPr lang="en-US" sz="1800" b="1" dirty="0"/>
              <a:t>Oak, Poplar, Maple</a:t>
            </a:r>
          </a:p>
          <a:p>
            <a:endParaRPr lang="en-US" dirty="0"/>
          </a:p>
        </p:txBody>
      </p:sp>
      <p:sp>
        <p:nvSpPr>
          <p:cNvPr id="8" name="TextBox 7">
            <a:extLst>
              <a:ext uri="{FF2B5EF4-FFF2-40B4-BE49-F238E27FC236}">
                <a16:creationId xmlns:a16="http://schemas.microsoft.com/office/drawing/2014/main" id="{57846FDB-B435-4D82-BCC8-70D4FE874545}"/>
              </a:ext>
            </a:extLst>
          </p:cNvPr>
          <p:cNvSpPr txBox="1"/>
          <p:nvPr/>
        </p:nvSpPr>
        <p:spPr>
          <a:xfrm>
            <a:off x="6469362" y="2505668"/>
            <a:ext cx="1809718" cy="1569660"/>
          </a:xfrm>
          <a:prstGeom prst="rect">
            <a:avLst/>
          </a:prstGeom>
          <a:noFill/>
        </p:spPr>
        <p:txBody>
          <a:bodyPr wrap="square" rtlCol="0">
            <a:spAutoFit/>
          </a:bodyPr>
          <a:lstStyle/>
          <a:p>
            <a:r>
              <a:rPr lang="en-US" sz="2400" b="1" u="sng" dirty="0"/>
              <a:t>Keep leaves</a:t>
            </a:r>
            <a:endParaRPr lang="en-US" sz="1800" b="1" u="sng" dirty="0"/>
          </a:p>
          <a:p>
            <a:endParaRPr lang="en-US" b="1" dirty="0"/>
          </a:p>
          <a:p>
            <a:r>
              <a:rPr lang="en-US" sz="1800" b="1" dirty="0"/>
              <a:t>Examples:</a:t>
            </a:r>
            <a:endParaRPr lang="en-US" b="1" dirty="0"/>
          </a:p>
          <a:p>
            <a:r>
              <a:rPr lang="en-US" sz="1800" b="1" dirty="0"/>
              <a:t>Pine, Spruce, Fir</a:t>
            </a:r>
          </a:p>
          <a:p>
            <a:endParaRPr lang="en-US" dirty="0"/>
          </a:p>
        </p:txBody>
      </p:sp>
    </p:spTree>
    <p:extLst>
      <p:ext uri="{BB962C8B-B14F-4D97-AF65-F5344CB8AC3E}">
        <p14:creationId xmlns:p14="http://schemas.microsoft.com/office/powerpoint/2010/main" val="12188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26C94CE-57B2-4F47-8899-CE7797B0D5B7}"/>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Why do leaves fall?</a:t>
            </a:r>
          </a:p>
        </p:txBody>
      </p:sp>
      <p:sp>
        <p:nvSpPr>
          <p:cNvPr id="2" name="TextBox 1">
            <a:extLst>
              <a:ext uri="{FF2B5EF4-FFF2-40B4-BE49-F238E27FC236}">
                <a16:creationId xmlns:a16="http://schemas.microsoft.com/office/drawing/2014/main" id="{EE2938CE-59E3-4BAA-AA81-595599AB595A}"/>
              </a:ext>
            </a:extLst>
          </p:cNvPr>
          <p:cNvSpPr txBox="1"/>
          <p:nvPr/>
        </p:nvSpPr>
        <p:spPr>
          <a:xfrm>
            <a:off x="28892" y="1676400"/>
            <a:ext cx="6065520" cy="5170646"/>
          </a:xfrm>
          <a:prstGeom prst="rect">
            <a:avLst/>
          </a:prstGeom>
          <a:noFill/>
        </p:spPr>
        <p:txBody>
          <a:bodyPr wrap="square" rtlCol="0">
            <a:spAutoFit/>
          </a:bodyPr>
          <a:lstStyle/>
          <a:p>
            <a:pPr algn="ctr"/>
            <a:r>
              <a:rPr lang="en-US" sz="3200" b="1" dirty="0"/>
              <a:t>Deciduous Trees </a:t>
            </a:r>
          </a:p>
          <a:p>
            <a:pPr algn="ctr"/>
            <a:endParaRPr lang="en-US" b="1"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Broad, flat leaves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Lose their leaves seasonally because:</a:t>
            </a:r>
          </a:p>
          <a:p>
            <a:pPr marL="285750" indent="-285750">
              <a:buFont typeface="Arial" panose="020B0604020202020204" pitchFamily="34" charset="0"/>
              <a:buChar char="•"/>
            </a:pPr>
            <a:r>
              <a:rPr lang="en-US" sz="2000" dirty="0"/>
              <a:t>Snowy/ icy winters can cause the water inside of the leaves to freeze and kill the leaf</a:t>
            </a:r>
          </a:p>
          <a:p>
            <a:pPr marL="285750" indent="-285750">
              <a:buFont typeface="Arial" panose="020B0604020202020204" pitchFamily="34" charset="0"/>
              <a:buChar char="•"/>
            </a:pPr>
            <a:r>
              <a:rPr lang="en-US" sz="2000" dirty="0"/>
              <a:t>Not enough water in the ground to support all of the leaves (dry season)</a:t>
            </a:r>
          </a:p>
        </p:txBody>
      </p:sp>
      <p:sp>
        <p:nvSpPr>
          <p:cNvPr id="3" name="TextBox 2">
            <a:extLst>
              <a:ext uri="{FF2B5EF4-FFF2-40B4-BE49-F238E27FC236}">
                <a16:creationId xmlns:a16="http://schemas.microsoft.com/office/drawing/2014/main" id="{80D9309C-C8D7-44C7-880F-F9A9FD4DDE3D}"/>
              </a:ext>
            </a:extLst>
          </p:cNvPr>
          <p:cNvSpPr txBox="1"/>
          <p:nvPr/>
        </p:nvSpPr>
        <p:spPr>
          <a:xfrm>
            <a:off x="6148703" y="1659434"/>
            <a:ext cx="6070601" cy="4924425"/>
          </a:xfrm>
          <a:prstGeom prst="rect">
            <a:avLst/>
          </a:prstGeom>
          <a:noFill/>
        </p:spPr>
        <p:txBody>
          <a:bodyPr wrap="square" rtlCol="0">
            <a:spAutoFit/>
          </a:bodyPr>
          <a:lstStyle/>
          <a:p>
            <a:pPr algn="ctr"/>
            <a:r>
              <a:rPr lang="en-US" sz="3200" b="1" dirty="0"/>
              <a:t>Evergreen Trees</a:t>
            </a:r>
          </a:p>
          <a:p>
            <a:pPr algn="ctr"/>
            <a:endParaRPr lang="en-US" b="1"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400" dirty="0"/>
          </a:p>
          <a:p>
            <a:pPr marL="342900" indent="-342900">
              <a:buFont typeface="Arial" panose="020B0604020202020204" pitchFamily="34" charset="0"/>
              <a:buChar char="•"/>
            </a:pPr>
            <a:r>
              <a:rPr lang="en-US" sz="2000" dirty="0"/>
              <a:t>Tightly rolled, needle-like leaves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Keep their leaves because:</a:t>
            </a:r>
          </a:p>
          <a:p>
            <a:pPr marL="285750" indent="-285750">
              <a:buFont typeface="Arial" panose="020B0604020202020204" pitchFamily="34" charset="0"/>
              <a:buChar char="•"/>
            </a:pPr>
            <a:r>
              <a:rPr lang="en-US" sz="2000" dirty="0"/>
              <a:t>Shape of leaf and smooth waxy coating on the outside that insulate the leaf and keep water from evaporating </a:t>
            </a:r>
          </a:p>
        </p:txBody>
      </p:sp>
      <p:sp>
        <p:nvSpPr>
          <p:cNvPr id="4" name="TextBox 3">
            <a:extLst>
              <a:ext uri="{FF2B5EF4-FFF2-40B4-BE49-F238E27FC236}">
                <a16:creationId xmlns:a16="http://schemas.microsoft.com/office/drawing/2014/main" id="{B70DDE0E-9F61-4A97-81BA-DB21836CAD19}"/>
              </a:ext>
            </a:extLst>
          </p:cNvPr>
          <p:cNvSpPr txBox="1"/>
          <p:nvPr/>
        </p:nvSpPr>
        <p:spPr>
          <a:xfrm>
            <a:off x="155098" y="2532518"/>
            <a:ext cx="1809718" cy="1846659"/>
          </a:xfrm>
          <a:prstGeom prst="rect">
            <a:avLst/>
          </a:prstGeom>
          <a:noFill/>
        </p:spPr>
        <p:txBody>
          <a:bodyPr wrap="square" rtlCol="0">
            <a:spAutoFit/>
          </a:bodyPr>
          <a:lstStyle/>
          <a:p>
            <a:r>
              <a:rPr lang="en-US" sz="2400" b="1" u="sng" dirty="0"/>
              <a:t>Lose leaves</a:t>
            </a:r>
            <a:endParaRPr lang="en-US" sz="1800" b="1" u="sng" dirty="0"/>
          </a:p>
          <a:p>
            <a:endParaRPr lang="en-US" b="1" dirty="0"/>
          </a:p>
          <a:p>
            <a:r>
              <a:rPr lang="en-US" sz="1800" b="1" dirty="0"/>
              <a:t>Examples:</a:t>
            </a:r>
            <a:endParaRPr lang="en-US" b="1" dirty="0"/>
          </a:p>
          <a:p>
            <a:r>
              <a:rPr lang="en-US" sz="1800" b="1" dirty="0"/>
              <a:t>Oak, Poplar, Maple</a:t>
            </a:r>
          </a:p>
          <a:p>
            <a:endParaRPr lang="en-US" dirty="0"/>
          </a:p>
        </p:txBody>
      </p:sp>
      <p:pic>
        <p:nvPicPr>
          <p:cNvPr id="6148" name="Picture 4" descr="What are these brown spots on my Red Oak leaves? - Sugar and Sap">
            <a:extLst>
              <a:ext uri="{FF2B5EF4-FFF2-40B4-BE49-F238E27FC236}">
                <a16:creationId xmlns:a16="http://schemas.microsoft.com/office/drawing/2014/main" id="{39E407B1-EE4D-4739-98D9-D41E0A632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021" y="2355184"/>
            <a:ext cx="3228407" cy="214763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ee Services: Cleaning Up Pine Needles |">
            <a:extLst>
              <a:ext uri="{FF2B5EF4-FFF2-40B4-BE49-F238E27FC236}">
                <a16:creationId xmlns:a16="http://schemas.microsoft.com/office/drawing/2014/main" id="{14661251-B65A-49A3-8A0E-0C8E60CD1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738" y="2376951"/>
            <a:ext cx="3235075" cy="21577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4C352A-D946-4991-8AF5-81B5150E350F}"/>
              </a:ext>
            </a:extLst>
          </p:cNvPr>
          <p:cNvSpPr txBox="1"/>
          <p:nvPr/>
        </p:nvSpPr>
        <p:spPr>
          <a:xfrm>
            <a:off x="6469362" y="2532518"/>
            <a:ext cx="1809718" cy="1569660"/>
          </a:xfrm>
          <a:prstGeom prst="rect">
            <a:avLst/>
          </a:prstGeom>
          <a:noFill/>
        </p:spPr>
        <p:txBody>
          <a:bodyPr wrap="square" rtlCol="0">
            <a:spAutoFit/>
          </a:bodyPr>
          <a:lstStyle/>
          <a:p>
            <a:r>
              <a:rPr lang="en-US" sz="2400" b="1" u="sng" dirty="0"/>
              <a:t>Keep leaves</a:t>
            </a:r>
            <a:endParaRPr lang="en-US" sz="1800" b="1" u="sng" dirty="0"/>
          </a:p>
          <a:p>
            <a:endParaRPr lang="en-US" b="1" dirty="0"/>
          </a:p>
          <a:p>
            <a:r>
              <a:rPr lang="en-US" sz="1800" b="1" dirty="0"/>
              <a:t>Examples:</a:t>
            </a:r>
            <a:endParaRPr lang="en-US" b="1" dirty="0"/>
          </a:p>
          <a:p>
            <a:r>
              <a:rPr lang="en-US" sz="1800" b="1" dirty="0"/>
              <a:t>Pine, Spruce, Fir</a:t>
            </a:r>
          </a:p>
          <a:p>
            <a:endParaRPr lang="en-US" dirty="0"/>
          </a:p>
        </p:txBody>
      </p:sp>
    </p:spTree>
    <p:extLst>
      <p:ext uri="{BB962C8B-B14F-4D97-AF65-F5344CB8AC3E}">
        <p14:creationId xmlns:p14="http://schemas.microsoft.com/office/powerpoint/2010/main" val="214188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EEP CALM AND LETS RECAP Poster | te | Keep Calm-o-Matic">
            <a:extLst>
              <a:ext uri="{FF2B5EF4-FFF2-40B4-BE49-F238E27FC236}">
                <a16:creationId xmlns:a16="http://schemas.microsoft.com/office/drawing/2014/main" id="{FDA93D50-A918-4E99-89A7-3D5EE89F6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655" y="542925"/>
            <a:ext cx="4947557"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7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19A24A-F7BD-42C0-BA30-09829F2A0EBA}"/>
              </a:ext>
            </a:extLst>
          </p:cNvPr>
          <p:cNvSpPr txBox="1"/>
          <p:nvPr/>
        </p:nvSpPr>
        <p:spPr>
          <a:xfrm>
            <a:off x="1" y="0"/>
            <a:ext cx="7166654" cy="3493520"/>
          </a:xfrm>
          <a:prstGeom prst="rect">
            <a:avLst/>
          </a:prstGeom>
          <a:noFill/>
        </p:spPr>
        <p:txBody>
          <a:bodyPr wrap="square">
            <a:spAutoFit/>
          </a:bodyPr>
          <a:lstStyle/>
          <a:p>
            <a:pPr marL="342900" marR="0" lvl="0" indent="-342900">
              <a:lnSpc>
                <a:spcPct val="107000"/>
              </a:lnSpc>
              <a:spcBef>
                <a:spcPts val="0"/>
              </a:spcBef>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What changes does fall bring? </a:t>
            </a:r>
          </a:p>
          <a:p>
            <a:pPr marL="914400" lvl="1" indent="-457200">
              <a:lnSpc>
                <a:spcPct val="107000"/>
              </a:lnSpc>
              <a:spcAft>
                <a:spcPts val="6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Cooler weather</a:t>
            </a:r>
          </a:p>
          <a:p>
            <a:pPr marL="914400" lvl="1" indent="-457200">
              <a:lnSpc>
                <a:spcPct val="107000"/>
              </a:lnSpc>
              <a:spcAft>
                <a:spcPts val="6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Animal behavior</a:t>
            </a:r>
          </a:p>
          <a:p>
            <a:pPr marL="914400" lvl="1" indent="-457200">
              <a:lnSpc>
                <a:spcPct val="107000"/>
              </a:lnSpc>
              <a:spcAft>
                <a:spcPts val="60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Leaves changing colors and falling</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KEEP CALM AND LETS RECAP Poster | te | Keep Calm-o-Matic">
            <a:extLst>
              <a:ext uri="{FF2B5EF4-FFF2-40B4-BE49-F238E27FC236}">
                <a16:creationId xmlns:a16="http://schemas.microsoft.com/office/drawing/2014/main" id="{FDA93D50-A918-4E99-89A7-3D5EE89F6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655" y="542925"/>
            <a:ext cx="4947557"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3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19A24A-F7BD-42C0-BA30-09829F2A0EBA}"/>
              </a:ext>
            </a:extLst>
          </p:cNvPr>
          <p:cNvSpPr txBox="1"/>
          <p:nvPr/>
        </p:nvSpPr>
        <p:spPr>
          <a:xfrm>
            <a:off x="1" y="0"/>
            <a:ext cx="7166654" cy="5107424"/>
          </a:xfrm>
          <a:prstGeom prst="rect">
            <a:avLst/>
          </a:prstGeom>
          <a:noFill/>
        </p:spPr>
        <p:txBody>
          <a:bodyPr wrap="square">
            <a:spAutoFit/>
          </a:bodyPr>
          <a:lstStyle/>
          <a:p>
            <a:pPr marL="342900" marR="0" lvl="0" indent="-342900">
              <a:lnSpc>
                <a:spcPct val="107000"/>
              </a:lnSpc>
              <a:spcBef>
                <a:spcPts val="0"/>
              </a:spcBef>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What changes does fall bring? </a:t>
            </a:r>
          </a:p>
          <a:p>
            <a:pPr marL="914400" lvl="1" indent="-457200">
              <a:lnSpc>
                <a:spcPct val="107000"/>
              </a:lnSpc>
              <a:spcAft>
                <a:spcPts val="6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Cooler weather</a:t>
            </a:r>
          </a:p>
          <a:p>
            <a:pPr marL="914400" lvl="1" indent="-457200">
              <a:lnSpc>
                <a:spcPct val="107000"/>
              </a:lnSpc>
              <a:spcAft>
                <a:spcPts val="6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Animal behavior</a:t>
            </a:r>
          </a:p>
          <a:p>
            <a:pPr marL="914400" lvl="1" indent="-457200">
              <a:lnSpc>
                <a:spcPct val="107000"/>
              </a:lnSpc>
              <a:spcAft>
                <a:spcPts val="60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Leaves changing colors and falling</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Why do trees have leaves? </a:t>
            </a:r>
          </a:p>
          <a:p>
            <a:pPr marL="914400" lvl="1" indent="-457200">
              <a:lnSpc>
                <a:spcPct val="107000"/>
              </a:lnSpc>
              <a:spcAft>
                <a:spcPts val="60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Photosynthesis – make food</a:t>
            </a:r>
          </a:p>
          <a:p>
            <a:pPr marL="914400" lvl="1" indent="-457200">
              <a:lnSpc>
                <a:spcPct val="107000"/>
              </a:lnSpc>
              <a:spcAft>
                <a:spcPts val="6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Respiration – turn food into energy</a:t>
            </a:r>
          </a:p>
          <a:p>
            <a:pPr marL="914400" lvl="1" indent="-457200">
              <a:lnSpc>
                <a:spcPct val="107000"/>
              </a:lnSpc>
              <a:spcAft>
                <a:spcPts val="60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Transpiration – move water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KEEP CALM AND LETS RECAP Poster | te | Keep Calm-o-Matic">
            <a:extLst>
              <a:ext uri="{FF2B5EF4-FFF2-40B4-BE49-F238E27FC236}">
                <a16:creationId xmlns:a16="http://schemas.microsoft.com/office/drawing/2014/main" id="{FDA93D50-A918-4E99-89A7-3D5EE89F6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655" y="542925"/>
            <a:ext cx="4947557"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50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19A24A-F7BD-42C0-BA30-09829F2A0EBA}"/>
              </a:ext>
            </a:extLst>
          </p:cNvPr>
          <p:cNvSpPr txBox="1"/>
          <p:nvPr/>
        </p:nvSpPr>
        <p:spPr>
          <a:xfrm>
            <a:off x="1" y="0"/>
            <a:ext cx="7166654" cy="7302961"/>
          </a:xfrm>
          <a:prstGeom prst="rect">
            <a:avLst/>
          </a:prstGeom>
          <a:noFill/>
        </p:spPr>
        <p:txBody>
          <a:bodyPr wrap="square">
            <a:spAutoFit/>
          </a:bodyPr>
          <a:lstStyle/>
          <a:p>
            <a:pPr marL="342900" marR="0" lvl="0" indent="-342900">
              <a:lnSpc>
                <a:spcPct val="107000"/>
              </a:lnSpc>
              <a:spcBef>
                <a:spcPts val="0"/>
              </a:spcBef>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What changes does fall bring? </a:t>
            </a:r>
          </a:p>
          <a:p>
            <a:pPr marL="914400" lvl="1" indent="-457200">
              <a:lnSpc>
                <a:spcPct val="107000"/>
              </a:lnSpc>
              <a:spcAft>
                <a:spcPts val="6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Cooler weather</a:t>
            </a:r>
          </a:p>
          <a:p>
            <a:pPr marL="914400" lvl="1" indent="-457200">
              <a:lnSpc>
                <a:spcPct val="107000"/>
              </a:lnSpc>
              <a:spcAft>
                <a:spcPts val="6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Animal behavior</a:t>
            </a:r>
          </a:p>
          <a:p>
            <a:pPr marL="914400" lvl="1" indent="-457200">
              <a:lnSpc>
                <a:spcPct val="107000"/>
              </a:lnSpc>
              <a:spcAft>
                <a:spcPts val="60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Leaves changing colors and falling</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Why do trees have leaves? </a:t>
            </a:r>
          </a:p>
          <a:p>
            <a:pPr marL="914400" lvl="1" indent="-457200">
              <a:lnSpc>
                <a:spcPct val="107000"/>
              </a:lnSpc>
              <a:spcAft>
                <a:spcPts val="60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Photosynthesis – make food</a:t>
            </a:r>
          </a:p>
          <a:p>
            <a:pPr marL="914400" lvl="1" indent="-457200">
              <a:lnSpc>
                <a:spcPct val="107000"/>
              </a:lnSpc>
              <a:spcAft>
                <a:spcPts val="6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Respiration – turn food into energy</a:t>
            </a:r>
          </a:p>
          <a:p>
            <a:pPr marL="914400" lvl="1" indent="-457200">
              <a:lnSpc>
                <a:spcPct val="107000"/>
              </a:lnSpc>
              <a:spcAft>
                <a:spcPts val="60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Transpiration – move water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Why do leaves change colors and fall to the ground?</a:t>
            </a:r>
          </a:p>
          <a:p>
            <a:pPr marL="914400" lvl="1" indent="-457200">
              <a:lnSpc>
                <a:spcPct val="107000"/>
              </a:lnSpc>
              <a:spcAft>
                <a:spcPts val="6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They aren’t working and create risk of freezing or desiccating.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KEEP CALM AND LETS RECAP Poster | te | Keep Calm-o-Matic">
            <a:extLst>
              <a:ext uri="{FF2B5EF4-FFF2-40B4-BE49-F238E27FC236}">
                <a16:creationId xmlns:a16="http://schemas.microsoft.com/office/drawing/2014/main" id="{FDA93D50-A918-4E99-89A7-3D5EE89F6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655" y="542925"/>
            <a:ext cx="4947557"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2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assing The Torch Clipart - Passing The Torch Meme, HD Png Download ,  Transparent Png Image - PNGitem">
            <a:extLst>
              <a:ext uri="{FF2B5EF4-FFF2-40B4-BE49-F238E27FC236}">
                <a16:creationId xmlns:a16="http://schemas.microsoft.com/office/drawing/2014/main" id="{76E752D4-212A-4347-AF54-1EE401D1D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0"/>
            <a:ext cx="77295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3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30F98-1290-4BA5-BDFE-02708228A649}"/>
              </a:ext>
            </a:extLst>
          </p:cNvPr>
          <p:cNvSpPr>
            <a:spLocks noGrp="1"/>
          </p:cNvSpPr>
          <p:nvPr>
            <p:ph idx="1"/>
          </p:nvPr>
        </p:nvSpPr>
        <p:spPr>
          <a:xfrm>
            <a:off x="1065212" y="1905000"/>
            <a:ext cx="8458199" cy="685800"/>
          </a:xfrm>
        </p:spPr>
        <p:txBody>
          <a:bodyPr>
            <a:normAutofit/>
          </a:bodyPr>
          <a:lstStyle/>
          <a:p>
            <a:pPr marL="457200" indent="-457200">
              <a:buFont typeface="+mj-lt"/>
              <a:buAutoNum type="arabicPeriod"/>
            </a:pPr>
            <a:r>
              <a:rPr lang="en-US" sz="3600" dirty="0"/>
              <a:t>Cooler weather</a:t>
            </a:r>
          </a:p>
        </p:txBody>
      </p:sp>
      <p:sp>
        <p:nvSpPr>
          <p:cNvPr id="4" name="Title 12">
            <a:extLst>
              <a:ext uri="{FF2B5EF4-FFF2-40B4-BE49-F238E27FC236}">
                <a16:creationId xmlns:a16="http://schemas.microsoft.com/office/drawing/2014/main" id="{D7E1412F-DB0F-4602-A093-B8248EDB9530}"/>
              </a:ext>
            </a:extLst>
          </p:cNvPr>
          <p:cNvSpPr>
            <a:spLocks noGrp="1"/>
          </p:cNvSpPr>
          <p:nvPr>
            <p:ph type="title"/>
          </p:nvPr>
        </p:nvSpPr>
        <p:spPr>
          <a:xfrm>
            <a:off x="1522413" y="190500"/>
            <a:ext cx="9144000" cy="1143000"/>
          </a:xfrm>
        </p:spPr>
        <p:txBody>
          <a:bodyPr>
            <a:normAutofit/>
          </a:bodyPr>
          <a:lstStyle/>
          <a:p>
            <a:pPr algn="ctr"/>
            <a:r>
              <a:rPr lang="en-US" sz="4000" b="1" dirty="0"/>
              <a:t>What changes does fall bring?</a:t>
            </a:r>
          </a:p>
        </p:txBody>
      </p:sp>
      <p:pic>
        <p:nvPicPr>
          <p:cNvPr id="6" name="Picture 5">
            <a:extLst>
              <a:ext uri="{FF2B5EF4-FFF2-40B4-BE49-F238E27FC236}">
                <a16:creationId xmlns:a16="http://schemas.microsoft.com/office/drawing/2014/main" id="{21F77758-D546-438F-90E5-086E227EC9AB}"/>
              </a:ext>
            </a:extLst>
          </p:cNvPr>
          <p:cNvPicPr>
            <a:picLocks noChangeAspect="1"/>
          </p:cNvPicPr>
          <p:nvPr/>
        </p:nvPicPr>
        <p:blipFill>
          <a:blip r:embed="rId2"/>
          <a:stretch>
            <a:fillRect/>
          </a:stretch>
        </p:blipFill>
        <p:spPr>
          <a:xfrm>
            <a:off x="6475412" y="2400301"/>
            <a:ext cx="5342466" cy="3733800"/>
          </a:xfrm>
          <a:prstGeom prst="rect">
            <a:avLst/>
          </a:prstGeom>
        </p:spPr>
      </p:pic>
      <p:sp>
        <p:nvSpPr>
          <p:cNvPr id="5" name="TextBox 4">
            <a:extLst>
              <a:ext uri="{FF2B5EF4-FFF2-40B4-BE49-F238E27FC236}">
                <a16:creationId xmlns:a16="http://schemas.microsoft.com/office/drawing/2014/main" id="{0FEC9A22-BD7D-4BEB-8077-3DEC28D8C539}"/>
              </a:ext>
            </a:extLst>
          </p:cNvPr>
          <p:cNvSpPr txBox="1"/>
          <p:nvPr/>
        </p:nvSpPr>
        <p:spPr>
          <a:xfrm>
            <a:off x="36512" y="2730490"/>
            <a:ext cx="62484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Caused by Earth’s tilt and rotation</a:t>
            </a:r>
          </a:p>
          <a:p>
            <a:endParaRPr lang="en-US" sz="2400" dirty="0"/>
          </a:p>
        </p:txBody>
      </p:sp>
    </p:spTree>
    <p:extLst>
      <p:ext uri="{BB962C8B-B14F-4D97-AF65-F5344CB8AC3E}">
        <p14:creationId xmlns:p14="http://schemas.microsoft.com/office/powerpoint/2010/main" val="347400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30F98-1290-4BA5-BDFE-02708228A649}"/>
              </a:ext>
            </a:extLst>
          </p:cNvPr>
          <p:cNvSpPr>
            <a:spLocks noGrp="1"/>
          </p:cNvSpPr>
          <p:nvPr>
            <p:ph idx="1"/>
          </p:nvPr>
        </p:nvSpPr>
        <p:spPr>
          <a:xfrm>
            <a:off x="1065212" y="1905000"/>
            <a:ext cx="8458199" cy="685800"/>
          </a:xfrm>
        </p:spPr>
        <p:txBody>
          <a:bodyPr>
            <a:normAutofit/>
          </a:bodyPr>
          <a:lstStyle/>
          <a:p>
            <a:pPr marL="457200" indent="-457200">
              <a:buFont typeface="+mj-lt"/>
              <a:buAutoNum type="arabicPeriod"/>
            </a:pPr>
            <a:r>
              <a:rPr lang="en-US" sz="3600" dirty="0"/>
              <a:t>Cooler weather</a:t>
            </a:r>
          </a:p>
        </p:txBody>
      </p:sp>
      <p:sp>
        <p:nvSpPr>
          <p:cNvPr id="4" name="Title 12">
            <a:extLst>
              <a:ext uri="{FF2B5EF4-FFF2-40B4-BE49-F238E27FC236}">
                <a16:creationId xmlns:a16="http://schemas.microsoft.com/office/drawing/2014/main" id="{D7E1412F-DB0F-4602-A093-B8248EDB9530}"/>
              </a:ext>
            </a:extLst>
          </p:cNvPr>
          <p:cNvSpPr>
            <a:spLocks noGrp="1"/>
          </p:cNvSpPr>
          <p:nvPr>
            <p:ph type="title"/>
          </p:nvPr>
        </p:nvSpPr>
        <p:spPr>
          <a:xfrm>
            <a:off x="1522413" y="190500"/>
            <a:ext cx="9144000" cy="1143000"/>
          </a:xfrm>
        </p:spPr>
        <p:txBody>
          <a:bodyPr>
            <a:normAutofit/>
          </a:bodyPr>
          <a:lstStyle/>
          <a:p>
            <a:pPr algn="ctr"/>
            <a:r>
              <a:rPr lang="en-US" sz="4000" b="1" dirty="0"/>
              <a:t>What changes does fall bring?</a:t>
            </a:r>
          </a:p>
        </p:txBody>
      </p:sp>
      <p:pic>
        <p:nvPicPr>
          <p:cNvPr id="6" name="Picture 5">
            <a:extLst>
              <a:ext uri="{FF2B5EF4-FFF2-40B4-BE49-F238E27FC236}">
                <a16:creationId xmlns:a16="http://schemas.microsoft.com/office/drawing/2014/main" id="{21F77758-D546-438F-90E5-086E227EC9AB}"/>
              </a:ext>
            </a:extLst>
          </p:cNvPr>
          <p:cNvPicPr>
            <a:picLocks noChangeAspect="1"/>
          </p:cNvPicPr>
          <p:nvPr/>
        </p:nvPicPr>
        <p:blipFill>
          <a:blip r:embed="rId2"/>
          <a:stretch>
            <a:fillRect/>
          </a:stretch>
        </p:blipFill>
        <p:spPr>
          <a:xfrm>
            <a:off x="6475412" y="2400301"/>
            <a:ext cx="5342466" cy="3733800"/>
          </a:xfrm>
          <a:prstGeom prst="rect">
            <a:avLst/>
          </a:prstGeom>
        </p:spPr>
      </p:pic>
      <p:sp>
        <p:nvSpPr>
          <p:cNvPr id="5" name="TextBox 4">
            <a:extLst>
              <a:ext uri="{FF2B5EF4-FFF2-40B4-BE49-F238E27FC236}">
                <a16:creationId xmlns:a16="http://schemas.microsoft.com/office/drawing/2014/main" id="{0FEC9A22-BD7D-4BEB-8077-3DEC28D8C539}"/>
              </a:ext>
            </a:extLst>
          </p:cNvPr>
          <p:cNvSpPr txBox="1"/>
          <p:nvPr/>
        </p:nvSpPr>
        <p:spPr>
          <a:xfrm>
            <a:off x="36512" y="2730490"/>
            <a:ext cx="62484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Caused by Earth’s tilt and rotation</a:t>
            </a:r>
          </a:p>
          <a:p>
            <a:endParaRPr lang="en-US" sz="2400" dirty="0"/>
          </a:p>
          <a:p>
            <a:pPr marL="285750" indent="-285750">
              <a:buFont typeface="Arial" panose="020B0604020202020204" pitchFamily="34" charset="0"/>
              <a:buChar char="•"/>
            </a:pPr>
            <a:r>
              <a:rPr lang="en-US" sz="2400" dirty="0"/>
              <a:t>Longer days during spring and summer when the northern hemisphere is facing the sun most directly.</a:t>
            </a:r>
          </a:p>
          <a:p>
            <a:endParaRPr lang="en-US" sz="2400" dirty="0"/>
          </a:p>
        </p:txBody>
      </p:sp>
    </p:spTree>
    <p:extLst>
      <p:ext uri="{BB962C8B-B14F-4D97-AF65-F5344CB8AC3E}">
        <p14:creationId xmlns:p14="http://schemas.microsoft.com/office/powerpoint/2010/main" val="426079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30F98-1290-4BA5-BDFE-02708228A649}"/>
              </a:ext>
            </a:extLst>
          </p:cNvPr>
          <p:cNvSpPr>
            <a:spLocks noGrp="1"/>
          </p:cNvSpPr>
          <p:nvPr>
            <p:ph idx="1"/>
          </p:nvPr>
        </p:nvSpPr>
        <p:spPr>
          <a:xfrm>
            <a:off x="1065212" y="1905000"/>
            <a:ext cx="8458199" cy="685800"/>
          </a:xfrm>
        </p:spPr>
        <p:txBody>
          <a:bodyPr>
            <a:normAutofit/>
          </a:bodyPr>
          <a:lstStyle/>
          <a:p>
            <a:pPr marL="457200" indent="-457200">
              <a:buFont typeface="+mj-lt"/>
              <a:buAutoNum type="arabicPeriod"/>
            </a:pPr>
            <a:r>
              <a:rPr lang="en-US" sz="3600" dirty="0"/>
              <a:t>Cooler weather</a:t>
            </a:r>
          </a:p>
        </p:txBody>
      </p:sp>
      <p:sp>
        <p:nvSpPr>
          <p:cNvPr id="4" name="Title 12">
            <a:extLst>
              <a:ext uri="{FF2B5EF4-FFF2-40B4-BE49-F238E27FC236}">
                <a16:creationId xmlns:a16="http://schemas.microsoft.com/office/drawing/2014/main" id="{D7E1412F-DB0F-4602-A093-B8248EDB9530}"/>
              </a:ext>
            </a:extLst>
          </p:cNvPr>
          <p:cNvSpPr>
            <a:spLocks noGrp="1"/>
          </p:cNvSpPr>
          <p:nvPr>
            <p:ph type="title"/>
          </p:nvPr>
        </p:nvSpPr>
        <p:spPr>
          <a:xfrm>
            <a:off x="1522413" y="190500"/>
            <a:ext cx="9144000" cy="1143000"/>
          </a:xfrm>
        </p:spPr>
        <p:txBody>
          <a:bodyPr>
            <a:normAutofit/>
          </a:bodyPr>
          <a:lstStyle/>
          <a:p>
            <a:pPr algn="ctr"/>
            <a:r>
              <a:rPr lang="en-US" sz="4000" b="1" dirty="0"/>
              <a:t>What changes does fall bring?</a:t>
            </a:r>
          </a:p>
        </p:txBody>
      </p:sp>
      <p:pic>
        <p:nvPicPr>
          <p:cNvPr id="6" name="Picture 5">
            <a:extLst>
              <a:ext uri="{FF2B5EF4-FFF2-40B4-BE49-F238E27FC236}">
                <a16:creationId xmlns:a16="http://schemas.microsoft.com/office/drawing/2014/main" id="{21F77758-D546-438F-90E5-086E227EC9AB}"/>
              </a:ext>
            </a:extLst>
          </p:cNvPr>
          <p:cNvPicPr>
            <a:picLocks noChangeAspect="1"/>
          </p:cNvPicPr>
          <p:nvPr/>
        </p:nvPicPr>
        <p:blipFill>
          <a:blip r:embed="rId2"/>
          <a:stretch>
            <a:fillRect/>
          </a:stretch>
        </p:blipFill>
        <p:spPr>
          <a:xfrm>
            <a:off x="6475412" y="2400301"/>
            <a:ext cx="5342466" cy="3733800"/>
          </a:xfrm>
          <a:prstGeom prst="rect">
            <a:avLst/>
          </a:prstGeom>
        </p:spPr>
      </p:pic>
      <p:sp>
        <p:nvSpPr>
          <p:cNvPr id="5" name="TextBox 4">
            <a:extLst>
              <a:ext uri="{FF2B5EF4-FFF2-40B4-BE49-F238E27FC236}">
                <a16:creationId xmlns:a16="http://schemas.microsoft.com/office/drawing/2014/main" id="{0FEC9A22-BD7D-4BEB-8077-3DEC28D8C539}"/>
              </a:ext>
            </a:extLst>
          </p:cNvPr>
          <p:cNvSpPr txBox="1"/>
          <p:nvPr/>
        </p:nvSpPr>
        <p:spPr>
          <a:xfrm>
            <a:off x="36512" y="2730490"/>
            <a:ext cx="62484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Caused by Earth’s tilt and rotation</a:t>
            </a:r>
          </a:p>
          <a:p>
            <a:endParaRPr lang="en-US" sz="2400" dirty="0"/>
          </a:p>
          <a:p>
            <a:pPr marL="285750" indent="-285750">
              <a:buFont typeface="Arial" panose="020B0604020202020204" pitchFamily="34" charset="0"/>
              <a:buChar char="•"/>
            </a:pPr>
            <a:r>
              <a:rPr lang="en-US" sz="2400" dirty="0"/>
              <a:t>Longer days during spring and summer when the northern hemisphere is facing the sun most directly.</a:t>
            </a:r>
          </a:p>
          <a:p>
            <a:endParaRPr lang="en-US" sz="2400" dirty="0"/>
          </a:p>
          <a:p>
            <a:pPr marL="285750" indent="-285750">
              <a:buFont typeface="Arial" panose="020B0604020202020204" pitchFamily="34" charset="0"/>
              <a:buChar char="•"/>
            </a:pPr>
            <a:r>
              <a:rPr lang="en-US" sz="2400" dirty="0"/>
              <a:t>Shorter days during fall and winter when the northern hemisphere is angled away from the sun. </a:t>
            </a:r>
          </a:p>
        </p:txBody>
      </p:sp>
    </p:spTree>
    <p:extLst>
      <p:ext uri="{BB962C8B-B14F-4D97-AF65-F5344CB8AC3E}">
        <p14:creationId xmlns:p14="http://schemas.microsoft.com/office/powerpoint/2010/main" val="159716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9766</TotalTime>
  <Words>2698</Words>
  <Application>Microsoft Office PowerPoint</Application>
  <PresentationFormat>Custom</PresentationFormat>
  <Paragraphs>420</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Corbel</vt:lpstr>
      <vt:lpstr>Ink Free</vt:lpstr>
      <vt:lpstr>Earthtones 16x9</vt:lpstr>
      <vt:lpstr>Project Learning Tree &amp; Outdoor Classroom Webinar:  Fun STEAM Activities using Leaves to Study Fall’s Seasonal Changes </vt:lpstr>
      <vt:lpstr>PowerPoint Presentation</vt:lpstr>
      <vt:lpstr>PowerPoint Presentation</vt:lpstr>
      <vt:lpstr>What changes does fall bring?</vt:lpstr>
      <vt:lpstr>What changes does fall bring?</vt:lpstr>
      <vt:lpstr>What changes does fall bring?</vt:lpstr>
      <vt:lpstr>What changes does fall bring?</vt:lpstr>
      <vt:lpstr>What changes does fall bring?</vt:lpstr>
      <vt:lpstr>What changes does fall bring?</vt:lpstr>
      <vt:lpstr>What changes does fall bring?</vt:lpstr>
      <vt:lpstr>Cooler Weather</vt:lpstr>
      <vt:lpstr>Cooler Weather</vt:lpstr>
      <vt:lpstr>Cooler Weather</vt:lpstr>
      <vt:lpstr>What changes does fall bring?</vt:lpstr>
      <vt:lpstr>What changes does fall bring?</vt:lpstr>
      <vt:lpstr>What changes does fall bring?</vt:lpstr>
      <vt:lpstr>What changes does fall bring?</vt:lpstr>
      <vt:lpstr>PowerPoint Presentation</vt:lpstr>
      <vt:lpstr>What changes does fall bring?</vt:lpstr>
      <vt:lpstr>PowerPoint Presentation</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Why Do Trees Have Leaves?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leaves fall?</vt:lpstr>
      <vt:lpstr>Why do leaves fall?</vt:lpstr>
      <vt:lpstr>Why do leaves fall?</vt:lpstr>
      <vt:lpstr>Why do leaves fall?</vt:lpstr>
      <vt:lpstr>Why do leaves fall?</vt:lpstr>
      <vt:lpstr>Why do leaves fall?</vt:lpstr>
      <vt:lpstr>Why do leaves fall?</vt:lpstr>
      <vt:lpstr>Why do leaves fall?</vt:lpstr>
      <vt:lpstr>Why do leaves fall?</vt:lpstr>
      <vt:lpstr>Why do leaves fall?</vt:lpstr>
      <vt:lpstr>Why do leaves fall?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Tyler</dc:creator>
  <cp:lastModifiedBy>Tyler</cp:lastModifiedBy>
  <cp:revision>101</cp:revision>
  <dcterms:created xsi:type="dcterms:W3CDTF">2020-10-28T17:08:28Z</dcterms:created>
  <dcterms:modified xsi:type="dcterms:W3CDTF">2020-11-05T21:34:16Z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