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3" r:id="rId4"/>
    <p:sldId id="278" r:id="rId5"/>
    <p:sldId id="274" r:id="rId6"/>
    <p:sldId id="277" r:id="rId7"/>
    <p:sldId id="272" r:id="rId8"/>
    <p:sldId id="276" r:id="rId9"/>
    <p:sldId id="275" r:id="rId10"/>
    <p:sldId id="271" r:id="rId11"/>
    <p:sldId id="266" r:id="rId12"/>
    <p:sldId id="257" r:id="rId13"/>
    <p:sldId id="258" r:id="rId14"/>
    <p:sldId id="261" r:id="rId15"/>
    <p:sldId id="265" r:id="rId16"/>
    <p:sldId id="270" r:id="rId17"/>
    <p:sldId id="263" r:id="rId18"/>
    <p:sldId id="264" r:id="rId19"/>
    <p:sldId id="262" r:id="rId20"/>
    <p:sldId id="267" r:id="rId21"/>
    <p:sldId id="268" r:id="rId22"/>
    <p:sldId id="260" r:id="rId23"/>
    <p:sldId id="269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DC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DBBF-2F6E-4A78-88A4-8ED6C42704BF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29837-641A-4F12-8522-0104CD0DA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137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DBBF-2F6E-4A78-88A4-8ED6C42704BF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29837-641A-4F12-8522-0104CD0DA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18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DBBF-2F6E-4A78-88A4-8ED6C42704BF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29837-641A-4F12-8522-0104CD0DA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86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DBBF-2F6E-4A78-88A4-8ED6C42704BF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29837-641A-4F12-8522-0104CD0DA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26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DBBF-2F6E-4A78-88A4-8ED6C42704BF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29837-641A-4F12-8522-0104CD0DA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353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DBBF-2F6E-4A78-88A4-8ED6C42704BF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29837-641A-4F12-8522-0104CD0DA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59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DBBF-2F6E-4A78-88A4-8ED6C42704BF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29837-641A-4F12-8522-0104CD0DA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94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DBBF-2F6E-4A78-88A4-8ED6C42704BF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29837-641A-4F12-8522-0104CD0DA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95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DBBF-2F6E-4A78-88A4-8ED6C42704BF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29837-641A-4F12-8522-0104CD0DA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07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DBBF-2F6E-4A78-88A4-8ED6C42704BF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29837-641A-4F12-8522-0104CD0DA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05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DBBF-2F6E-4A78-88A4-8ED6C42704BF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29837-641A-4F12-8522-0104CD0DA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58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ADBBF-2F6E-4A78-88A4-8ED6C42704BF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29837-641A-4F12-8522-0104CD0DA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46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alabamawildlife.org/uploadedFiles/File/Common_Leaf_Shapes_and_Arrangements_Chart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6000" y="949643"/>
            <a:ext cx="7152640" cy="2387600"/>
          </a:xfrm>
        </p:spPr>
        <p:txBody>
          <a:bodyPr/>
          <a:lstStyle/>
          <a:p>
            <a:r>
              <a:rPr lang="en-US" b="1" dirty="0"/>
              <a:t>Looking at Leaves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" y="-125"/>
            <a:ext cx="5140960" cy="685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05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DA1CE4-A73F-440F-9356-2D794F2EAF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8" y="1922200"/>
            <a:ext cx="6046074" cy="4827393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3A84DB-10D7-4136-8A53-3121CD605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619" y="116357"/>
            <a:ext cx="5541581" cy="66396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0C896D-E73A-4403-B0FE-5481E18C7468}"/>
              </a:ext>
            </a:extLst>
          </p:cNvPr>
          <p:cNvSpPr txBox="1"/>
          <p:nvPr/>
        </p:nvSpPr>
        <p:spPr>
          <a:xfrm>
            <a:off x="161596" y="436552"/>
            <a:ext cx="6096000" cy="114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99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 AWF’s Common OC Plants Webpage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https://www.alabamawildlife.org/uploadedFiles/File/Common_Leaf_Shapes_and_Arrangements_Chart.jpg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3890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546" y="270561"/>
            <a:ext cx="3932237" cy="1600200"/>
          </a:xfrm>
        </p:spPr>
        <p:txBody>
          <a:bodyPr>
            <a:normAutofit/>
          </a:bodyPr>
          <a:lstStyle/>
          <a:p>
            <a:r>
              <a:rPr lang="en-US" sz="4400" b="1" dirty="0"/>
              <a:t>Looking at Leaves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59546" y="1798983"/>
            <a:ext cx="3932237" cy="3811588"/>
          </a:xfrm>
        </p:spPr>
        <p:txBody>
          <a:bodyPr>
            <a:normAutofit/>
          </a:bodyPr>
          <a:lstStyle/>
          <a:p>
            <a:r>
              <a:rPr lang="en-US" sz="2800" dirty="0"/>
              <a:t>Field guide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640">
            <a:off x="6422912" y="300534"/>
            <a:ext cx="4946127" cy="64001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030">
            <a:off x="3048804" y="1763712"/>
            <a:ext cx="3171825" cy="47529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4999">
            <a:off x="351112" y="2390578"/>
            <a:ext cx="2152749" cy="435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9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42912"/>
            <a:ext cx="11430000" cy="59721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82545" y="5892800"/>
            <a:ext cx="2336800" cy="37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BlueVenn.com </a:t>
            </a:r>
          </a:p>
        </p:txBody>
      </p:sp>
    </p:spTree>
    <p:extLst>
      <p:ext uri="{BB962C8B-B14F-4D97-AF65-F5344CB8AC3E}">
        <p14:creationId xmlns:p14="http://schemas.microsoft.com/office/powerpoint/2010/main" val="1935539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180DD4E-5624-40CA-97B1-C0FC28A5F8B3}"/>
              </a:ext>
            </a:extLst>
          </p:cNvPr>
          <p:cNvSpPr/>
          <p:nvPr/>
        </p:nvSpPr>
        <p:spPr>
          <a:xfrm>
            <a:off x="0" y="757356"/>
            <a:ext cx="12192000" cy="60860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21684" y="-995491"/>
            <a:ext cx="5897295" cy="978043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25332" y="6111855"/>
            <a:ext cx="7358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SWEETGUM LEAF		      TULIP POPLAR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39649" y="172581"/>
            <a:ext cx="8716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VENN DIAGRAM:  LOOKING AT LEAVES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CEC6A05-DDFD-4872-ABF9-185E25608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5787"/>
            <a:ext cx="2368192" cy="278214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235C18F-22BA-4C94-BBBD-B00F789E1A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r="10146"/>
          <a:stretch/>
        </p:blipFill>
        <p:spPr>
          <a:xfrm>
            <a:off x="10083499" y="794136"/>
            <a:ext cx="1857163" cy="218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56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PLT’s Activity #64:  Looking at Leaves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lvl="1"/>
            <a:r>
              <a:rPr lang="en-US" sz="2800" dirty="0"/>
              <a:t>Locate area to collect leaves</a:t>
            </a:r>
          </a:p>
          <a:p>
            <a:pPr lvl="1"/>
            <a:r>
              <a:rPr lang="en-US" sz="2800" dirty="0"/>
              <a:t>Ask students to collect 3-5 different kinds of leaves</a:t>
            </a:r>
          </a:p>
          <a:p>
            <a:pPr lvl="1"/>
            <a:r>
              <a:rPr lang="en-US" sz="2800" dirty="0"/>
              <a:t>Examine and sort leaves in small student groups</a:t>
            </a:r>
          </a:p>
          <a:p>
            <a:pPr lvl="1"/>
            <a:r>
              <a:rPr lang="en-US" sz="2800" dirty="0"/>
              <a:t>Swap leaves among students</a:t>
            </a:r>
          </a:p>
          <a:p>
            <a:pPr lvl="1"/>
            <a:r>
              <a:rPr lang="en-US" sz="2800" dirty="0"/>
              <a:t>Find trees that match leaves</a:t>
            </a:r>
          </a:p>
          <a:p>
            <a:pPr lvl="1"/>
            <a:r>
              <a:rPr lang="en-US" sz="2800" dirty="0"/>
              <a:t>Examine trees for detail (bark, flowers or nuts, how leaves grow on tree, etc.)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9070"/>
            <a:ext cx="5181600" cy="3884447"/>
          </a:xfrm>
        </p:spPr>
      </p:pic>
    </p:spTree>
    <p:extLst>
      <p:ext uri="{BB962C8B-B14F-4D97-AF65-F5344CB8AC3E}">
        <p14:creationId xmlns:p14="http://schemas.microsoft.com/office/powerpoint/2010/main" val="401639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" t="4370"/>
          <a:stretch/>
        </p:blipFill>
        <p:spPr>
          <a:xfrm rot="5400000">
            <a:off x="5642669" y="927768"/>
            <a:ext cx="6675120" cy="500246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Looking at Leaves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PLT student page</a:t>
            </a:r>
          </a:p>
        </p:txBody>
      </p:sp>
    </p:spTree>
    <p:extLst>
      <p:ext uri="{BB962C8B-B14F-4D97-AF65-F5344CB8AC3E}">
        <p14:creationId xmlns:p14="http://schemas.microsoft.com/office/powerpoint/2010/main" val="2445766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6022" y="2559414"/>
            <a:ext cx="4567098" cy="2057400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Outdoor </a:t>
            </a:r>
            <a:br>
              <a:rPr lang="en-US" sz="4400" b="1" dirty="0"/>
            </a:br>
            <a:r>
              <a:rPr lang="en-US" sz="4400" b="1" dirty="0"/>
              <a:t>Classroom </a:t>
            </a:r>
            <a:br>
              <a:rPr lang="en-US" sz="4400" b="1" dirty="0"/>
            </a:br>
            <a:r>
              <a:rPr lang="en-US" sz="4400" b="1" dirty="0"/>
              <a:t>Field Investigation: Observing a Leaf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CB9C9D-BACD-46BE-BF47-9D51FA3C0F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6059">
            <a:off x="4107438" y="458519"/>
            <a:ext cx="4735940" cy="61264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61C9F5-2D51-49EF-BFE6-8BE630A39D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120">
            <a:off x="7360569" y="777872"/>
            <a:ext cx="4522126" cy="58521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72253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Enrichment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Leaf crayon rubbings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68954" y="-224419"/>
            <a:ext cx="5828348" cy="765894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662365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Enrichment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" r="2523"/>
          <a:stretch>
            <a:fillRect/>
          </a:stretch>
        </p:blipFill>
        <p:spPr>
          <a:xfrm rot="5400000">
            <a:off x="5050150" y="721992"/>
            <a:ext cx="6857373" cy="5414644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Cherokee leaf printing</a:t>
            </a:r>
          </a:p>
        </p:txBody>
      </p:sp>
    </p:spTree>
    <p:extLst>
      <p:ext uri="{BB962C8B-B14F-4D97-AF65-F5344CB8AC3E}">
        <p14:creationId xmlns:p14="http://schemas.microsoft.com/office/powerpoint/2010/main" val="2384097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1" b="18371"/>
          <a:stretch/>
        </p:blipFill>
        <p:spPr>
          <a:xfrm>
            <a:off x="684792" y="1690688"/>
            <a:ext cx="10822415" cy="474472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Enrichment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275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1214" y="200258"/>
            <a:ext cx="5068614" cy="1325563"/>
          </a:xfrm>
        </p:spPr>
        <p:txBody>
          <a:bodyPr/>
          <a:lstStyle/>
          <a:p>
            <a:r>
              <a:rPr lang="en-US" b="1" dirty="0"/>
              <a:t>How to Identify Trees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241" y="4909741"/>
            <a:ext cx="2483068" cy="58554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 Leaves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D3145F5B-97F7-4B9C-B8EE-1C7AD8DEE24E}"/>
              </a:ext>
            </a:extLst>
          </p:cNvPr>
          <p:cNvSpPr txBox="1">
            <a:spLocks/>
          </p:cNvSpPr>
          <p:nvPr/>
        </p:nvSpPr>
        <p:spPr>
          <a:xfrm>
            <a:off x="838200" y="2539450"/>
            <a:ext cx="1862957" cy="585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 Bark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ACC5D04-5D58-4BEE-AA8D-8AB3FBEE04B9}"/>
              </a:ext>
            </a:extLst>
          </p:cNvPr>
          <p:cNvSpPr txBox="1">
            <a:spLocks/>
          </p:cNvSpPr>
          <p:nvPr/>
        </p:nvSpPr>
        <p:spPr>
          <a:xfrm>
            <a:off x="838200" y="1814044"/>
            <a:ext cx="3396941" cy="736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 Shape of the Tree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94E83063-9E57-4229-832C-16CE8875A42E}"/>
              </a:ext>
            </a:extLst>
          </p:cNvPr>
          <p:cNvSpPr txBox="1">
            <a:spLocks/>
          </p:cNvSpPr>
          <p:nvPr/>
        </p:nvSpPr>
        <p:spPr>
          <a:xfrm>
            <a:off x="838200" y="3292987"/>
            <a:ext cx="3184898" cy="707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 Nuts or seeds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152F1019-B811-4DE6-8734-994169839A3C}"/>
              </a:ext>
            </a:extLst>
          </p:cNvPr>
          <p:cNvSpPr txBox="1">
            <a:spLocks/>
          </p:cNvSpPr>
          <p:nvPr/>
        </p:nvSpPr>
        <p:spPr>
          <a:xfrm>
            <a:off x="815865" y="4101364"/>
            <a:ext cx="3970545" cy="707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 Flowers</a:t>
            </a:r>
          </a:p>
        </p:txBody>
      </p:sp>
      <p:pic>
        <p:nvPicPr>
          <p:cNvPr id="1026" name="Picture 2" descr="Tree Clip Art - Pine Tree Shape , Free Transparent Clipart - ClipartKey">
            <a:extLst>
              <a:ext uri="{FF2B5EF4-FFF2-40B4-BE49-F238E27FC236}">
                <a16:creationId xmlns:a16="http://schemas.microsoft.com/office/drawing/2014/main" id="{91DBAEFF-5C5E-41C4-8FEE-A493669C8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627" y="1509128"/>
            <a:ext cx="1964817" cy="24688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ne Tree Bark High Resolution Stock Photography and Images - Alamy">
            <a:extLst>
              <a:ext uri="{FF2B5EF4-FFF2-40B4-BE49-F238E27FC236}">
                <a16:creationId xmlns:a16="http://schemas.microsoft.com/office/drawing/2014/main" id="{711BD7C7-70A2-439D-BC2C-B4B3BE140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85"/>
          <a:stretch/>
        </p:blipFill>
        <p:spPr bwMode="auto">
          <a:xfrm>
            <a:off x="6894789" y="1528558"/>
            <a:ext cx="3505802" cy="24688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tally Natural Pinecone - Small Pet Select U.S.">
            <a:extLst>
              <a:ext uri="{FF2B5EF4-FFF2-40B4-BE49-F238E27FC236}">
                <a16:creationId xmlns:a16="http://schemas.microsoft.com/office/drawing/2014/main" id="{33AFE1D0-AAA1-428C-A907-1231B01FF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581" y="4209968"/>
            <a:ext cx="2282907" cy="22829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ne tree | Free stock photos - Rgbstock - Free stock images | astakr |  December - 12 - 2010 (32)">
            <a:extLst>
              <a:ext uri="{FF2B5EF4-FFF2-40B4-BE49-F238E27FC236}">
                <a16:creationId xmlns:a16="http://schemas.microsoft.com/office/drawing/2014/main" id="{F244376F-C569-4F7C-9835-096224D62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890" y="4209968"/>
            <a:ext cx="3043877" cy="228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30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3" grpId="0"/>
      <p:bldP spid="15" grpId="0"/>
      <p:bldP spid="17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Enrichment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Leaf printing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46" b="14049"/>
          <a:stretch/>
        </p:blipFill>
        <p:spPr>
          <a:xfrm rot="5400000">
            <a:off x="4982426" y="2048295"/>
            <a:ext cx="6084922" cy="290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Enrichment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Online leaf activities and projects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0" b="21333"/>
          <a:stretch/>
        </p:blipFill>
        <p:spPr>
          <a:xfrm>
            <a:off x="4523739" y="1574800"/>
            <a:ext cx="3767485" cy="5201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39259"/>
          <a:stretch/>
        </p:blipFill>
        <p:spPr>
          <a:xfrm>
            <a:off x="8380603" y="132080"/>
            <a:ext cx="3721395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16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Enrichment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Leaf fingerprints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2580" y="520913"/>
            <a:ext cx="7404949" cy="55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05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1476" y="365125"/>
            <a:ext cx="7822323" cy="1325563"/>
          </a:xfrm>
        </p:spPr>
        <p:txBody>
          <a:bodyPr/>
          <a:lstStyle/>
          <a:p>
            <a:r>
              <a:rPr lang="en-US" b="1" dirty="0"/>
              <a:t>Additional PLT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5178" y="2049516"/>
            <a:ext cx="6876393" cy="234129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Name that Tree, #68 </a:t>
            </a:r>
            <a:r>
              <a:rPr lang="en-US" dirty="0"/>
              <a:t>– summer, fall – students use tree’s features to identify it</a:t>
            </a:r>
          </a:p>
          <a:p>
            <a:r>
              <a:rPr lang="en-US" b="1" dirty="0"/>
              <a:t>Bursting Buds, #65 </a:t>
            </a:r>
            <a:r>
              <a:rPr lang="en-US" dirty="0"/>
              <a:t>– winter – students learn about the stages that leaf buds go through</a:t>
            </a:r>
          </a:p>
          <a:p>
            <a:r>
              <a:rPr lang="en-US" b="1" dirty="0"/>
              <a:t>Germinating Giants, #66 </a:t>
            </a:r>
            <a:r>
              <a:rPr lang="en-US" dirty="0"/>
              <a:t>– spring – students compare local trees to giants across the world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B70935-A835-4491-BB91-8CFFC4169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99" y="714780"/>
            <a:ext cx="2741098" cy="351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685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643" y="208120"/>
            <a:ext cx="10515600" cy="954966"/>
          </a:xfrm>
        </p:spPr>
        <p:txBody>
          <a:bodyPr/>
          <a:lstStyle/>
          <a:p>
            <a:r>
              <a:rPr lang="en-US" b="1" dirty="0"/>
              <a:t>Outdoor Classroom Leaf Creatures Activity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979BD6-643F-41B8-A86A-400ABA0638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834" y="1320090"/>
            <a:ext cx="2708045" cy="35045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AEC45D-34FD-41AF-B373-12C000CFD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1802">
            <a:off x="273125" y="1327986"/>
            <a:ext cx="2761154" cy="35732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00" name="Picture 4" descr="Leaf Creature No. 7 Photograph by Craig Easson">
            <a:extLst>
              <a:ext uri="{FF2B5EF4-FFF2-40B4-BE49-F238E27FC236}">
                <a16:creationId xmlns:a16="http://schemas.microsoft.com/office/drawing/2014/main" id="{E6CAE410-56D5-474D-A279-A2C9423EBC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" t="5324" r="7132" b="8352"/>
          <a:stretch/>
        </p:blipFill>
        <p:spPr bwMode="auto">
          <a:xfrm>
            <a:off x="6866518" y="1246694"/>
            <a:ext cx="2443330" cy="297081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eaf craft | Camping crafts for kids, Camping crafts, Outdoor crafts">
            <a:extLst>
              <a:ext uri="{FF2B5EF4-FFF2-40B4-BE49-F238E27FC236}">
                <a16:creationId xmlns:a16="http://schemas.microsoft.com/office/drawing/2014/main" id="{B151FD17-E19A-4DFA-BFE0-6C2A873BC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059" y="1246694"/>
            <a:ext cx="2581286" cy="25812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D41A55-E6BC-450B-BB70-26F1F88BF6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2" b="5756"/>
          <a:stretch/>
        </p:blipFill>
        <p:spPr>
          <a:xfrm>
            <a:off x="8823629" y="3984985"/>
            <a:ext cx="3210716" cy="27860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04" name="Picture 8" descr="Art in the Morning for Preschoolers at Olana: Leafy Creatures | Claverack,  New York">
            <a:extLst>
              <a:ext uri="{FF2B5EF4-FFF2-40B4-BE49-F238E27FC236}">
                <a16:creationId xmlns:a16="http://schemas.microsoft.com/office/drawing/2014/main" id="{7AA52956-00CA-46E0-9FE3-9B284E097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095" y="3418200"/>
            <a:ext cx="5010150" cy="3352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7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EF214-9209-4D11-945B-B86F42470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1220"/>
          </a:xfrm>
        </p:spPr>
        <p:txBody>
          <a:bodyPr/>
          <a:lstStyle/>
          <a:p>
            <a:r>
              <a:rPr lang="en-US" b="1" dirty="0"/>
              <a:t>ACES Tree Identification Dichotomous Key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4C2A17-30D2-4F99-8104-34D5FED6A4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1772">
            <a:off x="4266447" y="1366346"/>
            <a:ext cx="3723768" cy="48189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8DAADB-1D3E-4F42-87BB-A51E791094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4763">
            <a:off x="409000" y="1344280"/>
            <a:ext cx="3957282" cy="51206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94F0FE-14CA-451D-8182-1C07B513D373}"/>
              </a:ext>
            </a:extLst>
          </p:cNvPr>
          <p:cNvSpPr txBox="1"/>
          <p:nvPr/>
        </p:nvSpPr>
        <p:spPr>
          <a:xfrm>
            <a:off x="2642232" y="6475639"/>
            <a:ext cx="9510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https://www.aces.edu/wp-content/uploads/2019/03/ANR-0509_KeyToCommonNativeTrees_Lg.pdf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631AE64-C9DE-4CE6-942C-0CEA0E68AA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638">
            <a:off x="6217763" y="1316235"/>
            <a:ext cx="3674230" cy="47548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068E266-1667-4FD9-AE31-2ED138C0DB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986">
            <a:off x="7857164" y="1268898"/>
            <a:ext cx="3874370" cy="50138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4316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EF214-9209-4D11-945B-B86F42470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1220"/>
          </a:xfrm>
        </p:spPr>
        <p:txBody>
          <a:bodyPr/>
          <a:lstStyle/>
          <a:p>
            <a:r>
              <a:rPr lang="en-US" b="1" dirty="0"/>
              <a:t>ACES Tree Identification Dichotomous Key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4C2A17-30D2-4F99-8104-34D5FED6A4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65"/>
          <a:stretch/>
        </p:blipFill>
        <p:spPr>
          <a:xfrm>
            <a:off x="3764907" y="1366346"/>
            <a:ext cx="8070787" cy="36801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8DAADB-1D3E-4F42-87BB-A51E791094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4763">
            <a:off x="345396" y="1399067"/>
            <a:ext cx="2990494" cy="38696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825613-CBA0-4FF3-AF49-713D1A66A4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" t="6123" r="51968" b="74684"/>
          <a:stretch/>
        </p:blipFill>
        <p:spPr>
          <a:xfrm>
            <a:off x="5410381" y="4098352"/>
            <a:ext cx="4779841" cy="24564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3157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409B4-1371-40FA-A192-0589EF079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184" y="522889"/>
            <a:ext cx="5362903" cy="2514710"/>
          </a:xfrm>
        </p:spPr>
        <p:txBody>
          <a:bodyPr>
            <a:normAutofit/>
          </a:bodyPr>
          <a:lstStyle/>
          <a:p>
            <a:r>
              <a:rPr lang="en-US" b="1" dirty="0"/>
              <a:t>Leaf Characteristics: FORMS, TYPES &amp; ARRANGEMENTS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5873AF-1232-4A89-BA74-1B8098FA46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"/>
          <a:stretch/>
        </p:blipFill>
        <p:spPr>
          <a:xfrm>
            <a:off x="5913800" y="622738"/>
            <a:ext cx="4612125" cy="5943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Content Placeholder 5">
            <a:extLst>
              <a:ext uri="{FF2B5EF4-FFF2-40B4-BE49-F238E27FC236}">
                <a16:creationId xmlns:a16="http://schemas.microsoft.com/office/drawing/2014/main" id="{39C24B3C-6DC3-4788-BED1-231DFC06DF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0" t="13713" r="41260" b="10061"/>
          <a:stretch/>
        </p:blipFill>
        <p:spPr>
          <a:xfrm>
            <a:off x="4467756" y="1614679"/>
            <a:ext cx="1282741" cy="49516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Content Placeholder 5">
            <a:extLst>
              <a:ext uri="{FF2B5EF4-FFF2-40B4-BE49-F238E27FC236}">
                <a16:creationId xmlns:a16="http://schemas.microsoft.com/office/drawing/2014/main" id="{0249C9BA-2D94-416C-A56A-6BE0DC7FA2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5" t="13713" r="-51" b="6872"/>
          <a:stretch/>
        </p:blipFill>
        <p:spPr>
          <a:xfrm>
            <a:off x="10689228" y="2677510"/>
            <a:ext cx="1203973" cy="38888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ECB6A5-17CE-405A-B167-214EC15BA7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26315" r="62517" b="39493"/>
          <a:stretch/>
        </p:blipFill>
        <p:spPr>
          <a:xfrm>
            <a:off x="1607609" y="2907687"/>
            <a:ext cx="2600434" cy="30175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7873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409B4-1371-40FA-A192-0589EF079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Leaf Characteristics: SHAPES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222177-DEF8-4055-9905-C9872BE495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96" y="1502978"/>
            <a:ext cx="4005517" cy="51835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40D84F-A5B5-40E9-BA09-D21637935A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222" y="1502978"/>
            <a:ext cx="4005517" cy="5183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4664A-84B8-465C-A046-771A1AE1B9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61" b="69125"/>
          <a:stretch/>
        </p:blipFill>
        <p:spPr>
          <a:xfrm>
            <a:off x="8459714" y="1794532"/>
            <a:ext cx="3435859" cy="18951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AB22EE-5069-4BCA-A79F-7C241D422FF2}"/>
              </a:ext>
            </a:extLst>
          </p:cNvPr>
          <p:cNvSpPr txBox="1"/>
          <p:nvPr/>
        </p:nvSpPr>
        <p:spPr>
          <a:xfrm>
            <a:off x="2217683" y="1708972"/>
            <a:ext cx="7777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linear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4B30C4-EEF1-4572-974F-228D862F03F2}"/>
              </a:ext>
            </a:extLst>
          </p:cNvPr>
          <p:cNvSpPr txBox="1"/>
          <p:nvPr/>
        </p:nvSpPr>
        <p:spPr>
          <a:xfrm>
            <a:off x="373117" y="1419445"/>
            <a:ext cx="93016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heart-shaped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0485DF-1496-4D83-9C52-69D9CDBDCC64}"/>
              </a:ext>
            </a:extLst>
          </p:cNvPr>
          <p:cNvSpPr txBox="1"/>
          <p:nvPr/>
        </p:nvSpPr>
        <p:spPr>
          <a:xfrm>
            <a:off x="415213" y="2880463"/>
            <a:ext cx="109517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spatula-shaped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DCDFA7-DE00-4C73-990A-80A86F1460BF}"/>
              </a:ext>
            </a:extLst>
          </p:cNvPr>
          <p:cNvSpPr txBox="1"/>
          <p:nvPr/>
        </p:nvSpPr>
        <p:spPr>
          <a:xfrm>
            <a:off x="2052161" y="3320323"/>
            <a:ext cx="14409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bell-shaped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4D9A01-6637-40A5-B5C1-2856E9B28D5B}"/>
              </a:ext>
            </a:extLst>
          </p:cNvPr>
          <p:cNvSpPr txBox="1"/>
          <p:nvPr/>
        </p:nvSpPr>
        <p:spPr>
          <a:xfrm>
            <a:off x="580984" y="4687666"/>
            <a:ext cx="14409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cross-like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98395B-A263-419A-B988-706CE40BDFAB}"/>
              </a:ext>
            </a:extLst>
          </p:cNvPr>
          <p:cNvSpPr txBox="1"/>
          <p:nvPr/>
        </p:nvSpPr>
        <p:spPr>
          <a:xfrm>
            <a:off x="1979002" y="4816115"/>
            <a:ext cx="1109366" cy="37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triangular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1B68E9-12D2-4B27-B8FF-3FD407346AC6}"/>
              </a:ext>
            </a:extLst>
          </p:cNvPr>
          <p:cNvSpPr txBox="1"/>
          <p:nvPr/>
        </p:nvSpPr>
        <p:spPr>
          <a:xfrm>
            <a:off x="4700222" y="1524306"/>
            <a:ext cx="14409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star-shaped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55DE14-70F8-4A36-AE78-ADCC711BC5F3}"/>
              </a:ext>
            </a:extLst>
          </p:cNvPr>
          <p:cNvSpPr txBox="1"/>
          <p:nvPr/>
        </p:nvSpPr>
        <p:spPr>
          <a:xfrm>
            <a:off x="8705739" y="1916243"/>
            <a:ext cx="14409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tulip-shaped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EDA2C0-64D1-4BF0-8B03-07768DAABC78}"/>
              </a:ext>
            </a:extLst>
          </p:cNvPr>
          <p:cNvSpPr txBox="1"/>
          <p:nvPr/>
        </p:nvSpPr>
        <p:spPr>
          <a:xfrm>
            <a:off x="6479217" y="1696589"/>
            <a:ext cx="16424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mitten-shaped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E30567-3533-4785-AF61-1C4B5AF0597F}"/>
              </a:ext>
            </a:extLst>
          </p:cNvPr>
          <p:cNvSpPr txBox="1"/>
          <p:nvPr/>
        </p:nvSpPr>
        <p:spPr>
          <a:xfrm>
            <a:off x="6472930" y="2950991"/>
            <a:ext cx="7622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oval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B0FA81-1266-4A73-A53C-6EF3254D3C06}"/>
              </a:ext>
            </a:extLst>
          </p:cNvPr>
          <p:cNvSpPr txBox="1"/>
          <p:nvPr/>
        </p:nvSpPr>
        <p:spPr>
          <a:xfrm>
            <a:off x="4865124" y="3004511"/>
            <a:ext cx="8343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oblong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74D4CA-5DEE-43EF-BBDA-4377790DD412}"/>
              </a:ext>
            </a:extLst>
          </p:cNvPr>
          <p:cNvSpPr txBox="1"/>
          <p:nvPr/>
        </p:nvSpPr>
        <p:spPr>
          <a:xfrm>
            <a:off x="4425494" y="4687666"/>
            <a:ext cx="1209082" cy="3802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needle-like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A9A7017-34F5-4D1C-9543-F809567D9766}"/>
              </a:ext>
            </a:extLst>
          </p:cNvPr>
          <p:cNvSpPr txBox="1"/>
          <p:nvPr/>
        </p:nvSpPr>
        <p:spPr>
          <a:xfrm>
            <a:off x="6244685" y="4792079"/>
            <a:ext cx="10557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scale-like</a:t>
            </a:r>
          </a:p>
        </p:txBody>
      </p:sp>
    </p:spTree>
    <p:extLst>
      <p:ext uri="{BB962C8B-B14F-4D97-AF65-F5344CB8AC3E}">
        <p14:creationId xmlns:p14="http://schemas.microsoft.com/office/powerpoint/2010/main" val="3087268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409B4-1371-40FA-A192-0589EF079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Leaf Characteristics: SHAPES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010352DE-BAD9-4F3C-BE86-18528BC612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7" t="14612" r="57888" b="9861"/>
          <a:stretch/>
        </p:blipFill>
        <p:spPr>
          <a:xfrm>
            <a:off x="388882" y="1701156"/>
            <a:ext cx="1933904" cy="48967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73EE1C-46B0-486F-80B4-5313CBFE0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" t="61249" r="2466" b="2343"/>
          <a:stretch/>
        </p:blipFill>
        <p:spPr>
          <a:xfrm>
            <a:off x="2434497" y="1690688"/>
            <a:ext cx="5234152" cy="24173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5B0AC8-62FC-4B0B-8081-AC8F18C88C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" r="41735"/>
          <a:stretch/>
        </p:blipFill>
        <p:spPr>
          <a:xfrm>
            <a:off x="7780360" y="228600"/>
            <a:ext cx="412451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08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409B4-1371-40FA-A192-0589EF079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683" y="365125"/>
            <a:ext cx="10930758" cy="1325563"/>
          </a:xfrm>
        </p:spPr>
        <p:txBody>
          <a:bodyPr/>
          <a:lstStyle/>
          <a:p>
            <a:r>
              <a:rPr lang="en-US" b="1" dirty="0"/>
              <a:t>Leaf Characteristics: EDGES, MARGINS &amp; LOBES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010352DE-BAD9-4F3C-BE86-18528BC612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9" t="15061" r="20581" b="13286"/>
          <a:stretch/>
        </p:blipFill>
        <p:spPr>
          <a:xfrm>
            <a:off x="6390289" y="1587062"/>
            <a:ext cx="1676187" cy="47491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73EE1C-46B0-486F-80B4-5313CBFE0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0" t="26630" r="1826" b="39178"/>
          <a:stretch/>
        </p:blipFill>
        <p:spPr>
          <a:xfrm>
            <a:off x="8341273" y="2740462"/>
            <a:ext cx="3605048" cy="22702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1D8A2D-7E11-42C6-AC4F-E52B6F8971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" t="31188" r="7350" b="9737"/>
          <a:stretch/>
        </p:blipFill>
        <p:spPr>
          <a:xfrm>
            <a:off x="338495" y="1587062"/>
            <a:ext cx="5547298" cy="47489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6196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409B4-1371-40FA-A192-0589EF079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Leaf Characteristics: VEINS &amp; TEXTURES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010352DE-BAD9-4F3C-BE86-18528BC612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t="15061" r="83094" b="13286"/>
          <a:stretch/>
        </p:blipFill>
        <p:spPr>
          <a:xfrm>
            <a:off x="772510" y="1847303"/>
            <a:ext cx="1366345" cy="46455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6D0F19F-6508-4278-B0A6-CDF4BC8E0E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2917" y="1616485"/>
            <a:ext cx="6865883" cy="2063203"/>
          </a:xfrm>
        </p:spPr>
        <p:txBody>
          <a:bodyPr>
            <a:normAutofit/>
          </a:bodyPr>
          <a:lstStyle/>
          <a:p>
            <a:r>
              <a:rPr lang="en-US" dirty="0"/>
              <a:t>Leaf veins</a:t>
            </a:r>
          </a:p>
          <a:p>
            <a:r>
              <a:rPr lang="en-US" dirty="0"/>
              <a:t>Textures – What does your leaf feel like?</a:t>
            </a:r>
          </a:p>
          <a:p>
            <a:pPr marL="0" indent="0">
              <a:buNone/>
            </a:pPr>
            <a:r>
              <a:rPr lang="en-US" dirty="0"/>
              <a:t>      hairy, smooth, thick, thin, rough, or waxy?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2C926DF-1A9F-4B8D-969B-AEA9E068D8DB}"/>
              </a:ext>
            </a:extLst>
          </p:cNvPr>
          <p:cNvSpPr txBox="1">
            <a:spLocks/>
          </p:cNvSpPr>
          <p:nvPr/>
        </p:nvSpPr>
        <p:spPr>
          <a:xfrm>
            <a:off x="5446986" y="3679688"/>
            <a:ext cx="4616669" cy="2063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Let’s compare our leaves &amp; try to ID them…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5436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1466</TotalTime>
  <Words>341</Words>
  <Application>Microsoft Office PowerPoint</Application>
  <PresentationFormat>Widescreen</PresentationFormat>
  <Paragraphs>67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Symbol</vt:lpstr>
      <vt:lpstr>Wingdings</vt:lpstr>
      <vt:lpstr>Office Theme</vt:lpstr>
      <vt:lpstr>Looking at Leaves</vt:lpstr>
      <vt:lpstr>How to Identify Trees</vt:lpstr>
      <vt:lpstr>ACES Tree Identification Dichotomous Key</vt:lpstr>
      <vt:lpstr>ACES Tree Identification Dichotomous Key</vt:lpstr>
      <vt:lpstr>Leaf Characteristics: FORMS, TYPES &amp; ARRANGEMENTS</vt:lpstr>
      <vt:lpstr>Leaf Characteristics: SHAPES</vt:lpstr>
      <vt:lpstr>Leaf Characteristics: SHAPES</vt:lpstr>
      <vt:lpstr>Leaf Characteristics: EDGES, MARGINS &amp; LOBES</vt:lpstr>
      <vt:lpstr>Leaf Characteristics: VEINS &amp; TEXTURES</vt:lpstr>
      <vt:lpstr>PowerPoint Presentation</vt:lpstr>
      <vt:lpstr>Looking at Leaves</vt:lpstr>
      <vt:lpstr>PowerPoint Presentation</vt:lpstr>
      <vt:lpstr>PowerPoint Presentation</vt:lpstr>
      <vt:lpstr>PLT’s Activity #64:  Looking at Leaves</vt:lpstr>
      <vt:lpstr>Looking at Leaves</vt:lpstr>
      <vt:lpstr>Outdoor  Classroom  Field Investigation: Observing a Leaf</vt:lpstr>
      <vt:lpstr>Enrichment</vt:lpstr>
      <vt:lpstr>Enrichment</vt:lpstr>
      <vt:lpstr>Enrichment</vt:lpstr>
      <vt:lpstr>Enrichment</vt:lpstr>
      <vt:lpstr>Enrichment</vt:lpstr>
      <vt:lpstr>Enrichment</vt:lpstr>
      <vt:lpstr>Additional PLT Activities</vt:lpstr>
      <vt:lpstr>Outdoor Classroom Leaf Creatures Activity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Smith</dc:creator>
  <cp:lastModifiedBy>April Waltz</cp:lastModifiedBy>
  <cp:revision>44</cp:revision>
  <dcterms:created xsi:type="dcterms:W3CDTF">2020-11-04T14:15:25Z</dcterms:created>
  <dcterms:modified xsi:type="dcterms:W3CDTF">2020-11-05T22:58:08Z</dcterms:modified>
</cp:coreProperties>
</file>